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3"/>
  </p:notesMasterIdLst>
  <p:sldIdLst>
    <p:sldId id="260" r:id="rId2"/>
    <p:sldId id="258" r:id="rId3"/>
    <p:sldId id="274" r:id="rId4"/>
    <p:sldId id="364" r:id="rId5"/>
    <p:sldId id="347" r:id="rId6"/>
    <p:sldId id="263" r:id="rId7"/>
    <p:sldId id="330" r:id="rId8"/>
    <p:sldId id="379" r:id="rId9"/>
    <p:sldId id="321" r:id="rId10"/>
    <p:sldId id="346" r:id="rId11"/>
    <p:sldId id="352" r:id="rId12"/>
    <p:sldId id="315" r:id="rId13"/>
    <p:sldId id="331" r:id="rId14"/>
    <p:sldId id="349" r:id="rId15"/>
    <p:sldId id="341" r:id="rId16"/>
    <p:sldId id="343" r:id="rId17"/>
    <p:sldId id="344" r:id="rId18"/>
    <p:sldId id="345" r:id="rId19"/>
    <p:sldId id="259" r:id="rId20"/>
    <p:sldId id="373" r:id="rId21"/>
    <p:sldId id="348" r:id="rId22"/>
    <p:sldId id="334" r:id="rId23"/>
    <p:sldId id="313" r:id="rId24"/>
    <p:sldId id="317" r:id="rId25"/>
    <p:sldId id="279" r:id="rId26"/>
    <p:sldId id="280" r:id="rId27"/>
    <p:sldId id="271" r:id="rId28"/>
    <p:sldId id="270" r:id="rId29"/>
    <p:sldId id="371" r:id="rId30"/>
    <p:sldId id="370" r:id="rId31"/>
    <p:sldId id="261" r:id="rId32"/>
    <p:sldId id="264" r:id="rId33"/>
    <p:sldId id="267" r:id="rId34"/>
    <p:sldId id="273" r:id="rId35"/>
    <p:sldId id="291" r:id="rId36"/>
    <p:sldId id="292" r:id="rId37"/>
    <p:sldId id="272" r:id="rId38"/>
    <p:sldId id="283" r:id="rId39"/>
    <p:sldId id="368" r:id="rId40"/>
    <p:sldId id="380" r:id="rId41"/>
    <p:sldId id="351" r:id="rId42"/>
    <p:sldId id="357" r:id="rId43"/>
    <p:sldId id="339" r:id="rId44"/>
    <p:sldId id="359" r:id="rId45"/>
    <p:sldId id="350" r:id="rId46"/>
    <p:sldId id="293" r:id="rId47"/>
    <p:sldId id="354" r:id="rId48"/>
    <p:sldId id="294" r:id="rId49"/>
    <p:sldId id="257" r:id="rId50"/>
    <p:sldId id="374" r:id="rId51"/>
    <p:sldId id="383" r:id="rId52"/>
    <p:sldId id="375" r:id="rId53"/>
    <p:sldId id="295" r:id="rId54"/>
    <p:sldId id="269" r:id="rId55"/>
    <p:sldId id="296" r:id="rId56"/>
    <p:sldId id="268" r:id="rId57"/>
    <p:sldId id="277" r:id="rId58"/>
    <p:sldId id="276" r:id="rId59"/>
    <p:sldId id="376" r:id="rId60"/>
    <p:sldId id="281" r:id="rId61"/>
    <p:sldId id="282" r:id="rId62"/>
    <p:sldId id="378" r:id="rId63"/>
    <p:sldId id="287" r:id="rId64"/>
    <p:sldId id="300" r:id="rId65"/>
    <p:sldId id="301" r:id="rId66"/>
    <p:sldId id="299" r:id="rId67"/>
    <p:sldId id="303" r:id="rId68"/>
    <p:sldId id="304" r:id="rId69"/>
    <p:sldId id="302" r:id="rId70"/>
    <p:sldId id="286" r:id="rId71"/>
    <p:sldId id="284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E0D8A0-A70E-46DF-8557-C611EB186101}">
          <p14:sldIdLst>
            <p14:sldId id="260"/>
            <p14:sldId id="258"/>
            <p14:sldId id="274"/>
            <p14:sldId id="364"/>
            <p14:sldId id="347"/>
            <p14:sldId id="263"/>
            <p14:sldId id="330"/>
            <p14:sldId id="379"/>
            <p14:sldId id="321"/>
            <p14:sldId id="346"/>
            <p14:sldId id="352"/>
            <p14:sldId id="315"/>
            <p14:sldId id="331"/>
            <p14:sldId id="349"/>
            <p14:sldId id="341"/>
            <p14:sldId id="343"/>
            <p14:sldId id="344"/>
            <p14:sldId id="345"/>
            <p14:sldId id="259"/>
            <p14:sldId id="373"/>
            <p14:sldId id="348"/>
            <p14:sldId id="334"/>
            <p14:sldId id="313"/>
            <p14:sldId id="317"/>
            <p14:sldId id="279"/>
            <p14:sldId id="280"/>
            <p14:sldId id="271"/>
            <p14:sldId id="270"/>
            <p14:sldId id="371"/>
            <p14:sldId id="370"/>
            <p14:sldId id="261"/>
            <p14:sldId id="264"/>
            <p14:sldId id="267"/>
            <p14:sldId id="273"/>
            <p14:sldId id="291"/>
            <p14:sldId id="292"/>
            <p14:sldId id="272"/>
            <p14:sldId id="283"/>
            <p14:sldId id="368"/>
            <p14:sldId id="380"/>
            <p14:sldId id="351"/>
            <p14:sldId id="357"/>
            <p14:sldId id="339"/>
            <p14:sldId id="359"/>
            <p14:sldId id="350"/>
            <p14:sldId id="293"/>
            <p14:sldId id="354"/>
            <p14:sldId id="294"/>
            <p14:sldId id="257"/>
            <p14:sldId id="374"/>
            <p14:sldId id="383"/>
            <p14:sldId id="375"/>
            <p14:sldId id="295"/>
            <p14:sldId id="269"/>
            <p14:sldId id="296"/>
            <p14:sldId id="268"/>
            <p14:sldId id="277"/>
            <p14:sldId id="276"/>
            <p14:sldId id="376"/>
            <p14:sldId id="281"/>
            <p14:sldId id="282"/>
            <p14:sldId id="378"/>
            <p14:sldId id="287"/>
            <p14:sldId id="300"/>
            <p14:sldId id="301"/>
            <p14:sldId id="299"/>
            <p14:sldId id="303"/>
            <p14:sldId id="304"/>
            <p14:sldId id="302"/>
            <p14:sldId id="286"/>
            <p14:sldId id="284"/>
          </p14:sldIdLst>
        </p14:section>
        <p14:section name="Appendix" id="{54ADBDC8-E55C-4E9A-BA96-94F2A419A9A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93447" autoAdjust="0"/>
  </p:normalViewPr>
  <p:slideViewPr>
    <p:cSldViewPr snapToGrid="0">
      <p:cViewPr varScale="1">
        <p:scale>
          <a:sx n="65" d="100"/>
          <a:sy n="65" d="100"/>
        </p:scale>
        <p:origin x="1048" y="48"/>
      </p:cViewPr>
      <p:guideLst/>
    </p:cSldViewPr>
  </p:slideViewPr>
  <p:outlineViewPr>
    <p:cViewPr>
      <p:scale>
        <a:sx n="33" d="100"/>
        <a:sy n="33" d="100"/>
      </p:scale>
      <p:origin x="0" y="-32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5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ynthia Hagan" userId="02c2c2609b6d1956" providerId="LiveId" clId="{CA0BC1A9-54A6-4996-B5BC-436FE479C381}"/>
    <pc:docChg chg="delSld modSld sldOrd modSection">
      <pc:chgData name="Cynthia Hagan" userId="02c2c2609b6d1956" providerId="LiveId" clId="{CA0BC1A9-54A6-4996-B5BC-436FE479C381}" dt="2024-01-23T00:29:32.951" v="9"/>
      <pc:docMkLst>
        <pc:docMk/>
      </pc:docMkLst>
      <pc:sldChg chg="del">
        <pc:chgData name="Cynthia Hagan" userId="02c2c2609b6d1956" providerId="LiveId" clId="{CA0BC1A9-54A6-4996-B5BC-436FE479C381}" dt="2024-01-23T00:28:21.297" v="6" actId="47"/>
        <pc:sldMkLst>
          <pc:docMk/>
          <pc:sldMk cId="0" sldId="275"/>
        </pc:sldMkLst>
      </pc:sldChg>
      <pc:sldChg chg="ord">
        <pc:chgData name="Cynthia Hagan" userId="02c2c2609b6d1956" providerId="LiveId" clId="{CA0BC1A9-54A6-4996-B5BC-436FE479C381}" dt="2024-01-23T00:29:32.951" v="9"/>
        <pc:sldMkLst>
          <pc:docMk/>
          <pc:sldMk cId="0" sldId="286"/>
        </pc:sldMkLst>
      </pc:sldChg>
      <pc:sldChg chg="del">
        <pc:chgData name="Cynthia Hagan" userId="02c2c2609b6d1956" providerId="LiveId" clId="{CA0BC1A9-54A6-4996-B5BC-436FE479C381}" dt="2024-01-23T00:26:46.909" v="0" actId="47"/>
        <pc:sldMkLst>
          <pc:docMk/>
          <pc:sldMk cId="0" sldId="329"/>
        </pc:sldMkLst>
      </pc:sldChg>
      <pc:sldChg chg="del">
        <pc:chgData name="Cynthia Hagan" userId="02c2c2609b6d1956" providerId="LiveId" clId="{CA0BC1A9-54A6-4996-B5BC-436FE479C381}" dt="2024-01-23T00:26:54.334" v="1" actId="47"/>
        <pc:sldMkLst>
          <pc:docMk/>
          <pc:sldMk cId="0" sldId="336"/>
        </pc:sldMkLst>
      </pc:sldChg>
      <pc:sldChg chg="del">
        <pc:chgData name="Cynthia Hagan" userId="02c2c2609b6d1956" providerId="LiveId" clId="{CA0BC1A9-54A6-4996-B5BC-436FE479C381}" dt="2024-01-23T00:28:17.419" v="5" actId="47"/>
        <pc:sldMkLst>
          <pc:docMk/>
          <pc:sldMk cId="0" sldId="367"/>
        </pc:sldMkLst>
      </pc:sldChg>
      <pc:sldChg chg="del">
        <pc:chgData name="Cynthia Hagan" userId="02c2c2609b6d1956" providerId="LiveId" clId="{CA0BC1A9-54A6-4996-B5BC-436FE479C381}" dt="2024-01-23T00:27:35.972" v="4" actId="47"/>
        <pc:sldMkLst>
          <pc:docMk/>
          <pc:sldMk cId="3782052711" sldId="372"/>
        </pc:sldMkLst>
      </pc:sldChg>
      <pc:sldChg chg="modSp mod">
        <pc:chgData name="Cynthia Hagan" userId="02c2c2609b6d1956" providerId="LiveId" clId="{CA0BC1A9-54A6-4996-B5BC-436FE479C381}" dt="2024-01-23T00:27:29.342" v="3" actId="6549"/>
        <pc:sldMkLst>
          <pc:docMk/>
          <pc:sldMk cId="1258902420" sldId="373"/>
        </pc:sldMkLst>
        <pc:spChg chg="mod">
          <ac:chgData name="Cynthia Hagan" userId="02c2c2609b6d1956" providerId="LiveId" clId="{CA0BC1A9-54A6-4996-B5BC-436FE479C381}" dt="2024-01-23T00:27:29.342" v="3" actId="6549"/>
          <ac:spMkLst>
            <pc:docMk/>
            <pc:sldMk cId="1258902420" sldId="373"/>
            <ac:spMk id="2" creationId="{F7DC7728-BF3C-14F1-21D6-CE3A5EFA6941}"/>
          </ac:spMkLst>
        </pc:spChg>
      </pc:sldChg>
      <pc:sldChg chg="del">
        <pc:chgData name="Cynthia Hagan" userId="02c2c2609b6d1956" providerId="LiveId" clId="{CA0BC1A9-54A6-4996-B5BC-436FE479C381}" dt="2024-01-23T00:28:44.761" v="7" actId="47"/>
        <pc:sldMkLst>
          <pc:docMk/>
          <pc:sldMk cId="4195305328" sldId="3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EDA06-5EBA-41E0-A4A4-24F051A92D5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DC451-2EE6-43BD-B160-5E49472F1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59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rlscoutslp.org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C451-2EE6-43BD-B160-5E49472F16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60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C451-2EE6-43BD-B160-5E49472F16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9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7d46a7a0_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7d46a7a0_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ad2f10cabe_4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g2ad2f10cabe_4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ad2f10cabe_4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2ad2f10cabe_4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ad2f10cabe_4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2ad2f10cabe_4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7d46a7a0_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7d46a7a0_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4322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ad2f10cabe_4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2ad2f10cabe_4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We can try to get out on the road a little earlier, but make no promises in this regard, since weather can be variable on the day you paddle in.</a:t>
            </a:r>
            <a:endParaRPr lang="en-US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ad2f10cabe_4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ad2f10cabe_4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ad2f10cabe_4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ad2f10cabe_4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7d46a7a0_0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7d46a7a0_0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Northern Lakes Girl Scout Canoe Base is the premier location for girls (12 and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explore the Boundary Waters Canoe Area Wilderness (BWCAW) and has provided Girl Scout canoe trips since the 1960s. The base is operated through the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Girl Scouts Lakes and Pines Council</a:t>
            </a:r>
            <a:r>
              <a:rPr lang="en-US" sz="1200" b="0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aseline="0" dirty="0"/>
              <a:t>on land leased from the US Forest Service at the edge of the Boundary Waters Canoe Area Wilderness.</a:t>
            </a:r>
          </a:p>
          <a:p>
            <a:endParaRPr lang="en-US" baseline="0" dirty="0"/>
          </a:p>
          <a:p>
            <a:r>
              <a:rPr lang="en-US" baseline="0" dirty="0"/>
              <a:t>The Northern Lakes Canoe Base Alumni Association is a network of former staff, participants and friends of the program.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goal is to guarantee that the program we all love continues to inspire new generations of girls by instilling in them a love of nature, a compassion for others, and a sense of self-worth.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C451-2EE6-43BD-B160-5E49472F16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01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ad2f10cabe_4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g2ad2f10cabe_4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9f53d2ba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9f53d2ba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7d46a7a0_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7d46a7a0_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7d46a7a0_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7d46a7a0_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7d46a7a0_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7d46a7a0_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7d46a7a0_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7d46a7a0_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7d46a7a0_0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7d46a7a0_0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ad2f10cabe_4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g2ad2f10cabe_4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ad2f10cabe_4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2ad2f10cabe_4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ad2f10cabe_4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g2ad2f10cabe_4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C451-2EE6-43BD-B160-5E49472F16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471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ad2f10cabe_4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g2ad2f10cabe_4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ad2f10cabe_4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g2ad2f10cabe_4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ad2f10cabe_4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g2ad2f10cabe_4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7d46a7a0_0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7d46a7a0_0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ad2f10cabe_4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g2ad2f10cabe_4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7d46a7a0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7d46a7a0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614584a0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614584a0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651268e3_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651268e3_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14584a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614584a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14584a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614584a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5749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14584a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614584a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58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9887-F16E-4D72-BE25-6B57CDFC3B8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133C-D722-444C-99C4-E273F81A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9887-F16E-4D72-BE25-6B57CDFC3B8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133C-D722-444C-99C4-E273F81A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3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9887-F16E-4D72-BE25-6B57CDFC3B8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133C-D722-444C-99C4-E273F81A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7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457200" y="1658990"/>
            <a:ext cx="8229600" cy="48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3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214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9887-F16E-4D72-BE25-6B57CDFC3B8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133C-D722-444C-99C4-E273F81A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9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9887-F16E-4D72-BE25-6B57CDFC3B8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133C-D722-444C-99C4-E273F81A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4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9887-F16E-4D72-BE25-6B57CDFC3B8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133C-D722-444C-99C4-E273F81A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1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9887-F16E-4D72-BE25-6B57CDFC3B8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133C-D722-444C-99C4-E273F81A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58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9887-F16E-4D72-BE25-6B57CDFC3B8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133C-D722-444C-99C4-E273F81A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2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9887-F16E-4D72-BE25-6B57CDFC3B8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133C-D722-444C-99C4-E273F81A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7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9887-F16E-4D72-BE25-6B57CDFC3B8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133C-D722-444C-99C4-E273F81A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9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9887-F16E-4D72-BE25-6B57CDFC3B8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133C-D722-444C-99C4-E273F81A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0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29887-F16E-4D72-BE25-6B57CDFC3B8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133C-D722-444C-99C4-E273F81A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6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rlscouts.org/en/members/for-girl-scouts/ways-to-participate/Travel/travel-events/north-country-rock-n-wilderness-2.html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irlscoutslp.org/en/members/for-girl-scouts/camp-and-outdoors.html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nlcbaa.org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lcbaa.org/summer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y.org/dining-shopping/dining/restaurant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lf.org/" TargetMode="External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hyperlink" Target="http://www.ely.org/dining-shopping/services/attractions" TargetMode="External"/><Relationship Id="rId4" Type="http://schemas.openxmlformats.org/officeDocument/2006/relationships/hyperlink" Target="http://www.bear.org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thshorevisitor.com/activities/waterfalls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://www.mnhs.org/places/sites/srl/index.htm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isforte.com/divisions/heritage_center.ht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http://www.duluthchamber.com/%E2%80%8E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nr.state.mn.us/state_parks/soudan_underground_mine/index.html?utm_source=contactology&amp;utm_medium=email&amp;utm_campaign=January312013ExploreMinnesotaWinterTrailsReport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://www.mndiscoverycenter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rlscouts.org/en/members/for-girl-scouts/ways-to-participate/Travel/travel-events/north-country-rock-n-wilderness-2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hyperlink" Target="http://nlcbaa.org/" TargetMode="External"/><Relationship Id="rId4" Type="http://schemas.openxmlformats.org/officeDocument/2006/relationships/hyperlink" Target="https://www.girlscoutslp.org/en/members/for-girl-scouts/camp-and-outdoors.html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9F2B8B9B-679B-A6CD-9E7A-8520DB454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3" b="5057"/>
          <a:stretch/>
        </p:blipFill>
        <p:spPr bwMode="auto">
          <a:xfrm>
            <a:off x="-1527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7EDF7-0A21-8419-A0CC-8C8AE78E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1139"/>
            <a:ext cx="7886700" cy="28527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Northern Lakes Girl Scout 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Canoe Base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787922-902A-EDC7-B4C0-208AF33B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Paddle with us on the adventure of a lifetime!</a:t>
            </a:r>
          </a:p>
        </p:txBody>
      </p:sp>
    </p:spTree>
    <p:extLst>
      <p:ext uri="{BB962C8B-B14F-4D97-AF65-F5344CB8AC3E}">
        <p14:creationId xmlns:p14="http://schemas.microsoft.com/office/powerpoint/2010/main" val="183231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924" name="Rectangle 3892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1FCB3-2135-E337-7831-14114D1E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86423"/>
            <a:ext cx="7886700" cy="1114382"/>
          </a:xfrm>
        </p:spPr>
        <p:txBody>
          <a:bodyPr>
            <a:normAutofit/>
          </a:bodyPr>
          <a:lstStyle/>
          <a:p>
            <a:pPr algn="ctr"/>
            <a:r>
              <a:rPr lang="en-US" altLang="en-US" sz="3800"/>
              <a:t>We use the J-stroke and the C-stroke.</a:t>
            </a:r>
            <a:endParaRPr lang="en-US" sz="3800"/>
          </a:p>
        </p:txBody>
      </p:sp>
      <p:pic>
        <p:nvPicPr>
          <p:cNvPr id="38914" name="Picture 2" descr="C:\Users\NLCB\AppData\Local\Temp\Caroline in the stern.jpg">
            <a:extLst>
              <a:ext uri="{FF2B5EF4-FFF2-40B4-BE49-F238E27FC236}">
                <a16:creationId xmlns:a16="http://schemas.microsoft.com/office/drawing/2014/main" id="{AEED4246-FC58-9089-77A9-0CD5A6CF4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8"/>
          <a:stretch/>
        </p:blipFill>
        <p:spPr bwMode="auto">
          <a:xfrm>
            <a:off x="20" y="10"/>
            <a:ext cx="9143980" cy="50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73865E9-895C-CE36-281B-B375EC03BB3D}"/>
              </a:ext>
            </a:extLst>
          </p:cNvPr>
          <p:cNvSpPr txBox="1">
            <a:spLocks/>
          </p:cNvSpPr>
          <p:nvPr/>
        </p:nvSpPr>
        <p:spPr bwMode="auto">
          <a:xfrm>
            <a:off x="106363" y="222250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  <a:defRPr/>
            </a:pPr>
            <a:endParaRPr lang="en-US" altLang="en-US" sz="3600" dirty="0">
              <a:solidFill>
                <a:srgbClr val="008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094" name="Rectangle 46093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76736-A202-5DD8-305E-1FFD8CF14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52289"/>
            <a:ext cx="2982372" cy="39003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get our feet wet.</a:t>
            </a:r>
          </a:p>
        </p:txBody>
      </p:sp>
      <p:pic>
        <p:nvPicPr>
          <p:cNvPr id="46082" name="Picture 2" descr="C:\Users\NLCB\AppData\Local\Temp\right off a portage.jpg">
            <a:extLst>
              <a:ext uri="{FF2B5EF4-FFF2-40B4-BE49-F238E27FC236}">
                <a16:creationId xmlns:a16="http://schemas.microsoft.com/office/drawing/2014/main" id="{6F0C5110-C694-167A-9B5D-ABE1C855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917" y="1611913"/>
            <a:ext cx="4623146" cy="34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FA3216B-8A99-00F7-D4F9-5B856F03FB53}"/>
              </a:ext>
            </a:extLst>
          </p:cNvPr>
          <p:cNvSpPr txBox="1">
            <a:spLocks/>
          </p:cNvSpPr>
          <p:nvPr/>
        </p:nvSpPr>
        <p:spPr bwMode="auto">
          <a:xfrm>
            <a:off x="7938" y="228600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  <a:defRPr/>
            </a:pPr>
            <a:endParaRPr lang="en-US" altLang="en-US" dirty="0">
              <a:solidFill>
                <a:srgbClr val="008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3" name="Rectangle 15372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B8878-97E9-EEE7-6AF3-3F4A3EC7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9"/>
            <a:ext cx="2974847" cy="5571900"/>
          </a:xfrm>
        </p:spPr>
        <p:txBody>
          <a:bodyPr anchor="ctr">
            <a:normAutofit/>
          </a:bodyPr>
          <a:lstStyle/>
          <a:p>
            <a:r>
              <a:rPr lang="en-US" altLang="en-US" sz="4500"/>
              <a:t>We are safety nuts.</a:t>
            </a:r>
            <a:endParaRPr lang="en-US" sz="4500"/>
          </a:p>
        </p:txBody>
      </p:sp>
      <p:pic>
        <p:nvPicPr>
          <p:cNvPr id="15363" name="Picture 2" descr="C:\Users\NLCB\AppData\Local\Temp\Lousia falls.jpg">
            <a:extLst>
              <a:ext uri="{FF2B5EF4-FFF2-40B4-BE49-F238E27FC236}">
                <a16:creationId xmlns:a16="http://schemas.microsoft.com/office/drawing/2014/main" id="{6C1B7835-95C7-41C3-5547-D14B87ED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683" y="1590347"/>
            <a:ext cx="5125386" cy="38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04" name="Rectangle 16403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3" descr="C:\Users\NLCB\Desktop\Faith.jpg">
            <a:extLst>
              <a:ext uri="{FF2B5EF4-FFF2-40B4-BE49-F238E27FC236}">
                <a16:creationId xmlns:a16="http://schemas.microsoft.com/office/drawing/2014/main" id="{5C1E8ADE-1D76-149E-B7C4-AD754D8F6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-22"/>
            <a:ext cx="9143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3" name="Rectangle 1640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684783" y="1682484"/>
            <a:ext cx="6858003" cy="3493010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00F1B-16F8-EC89-EC30-E28DECD2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643467"/>
            <a:ext cx="4089397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4500">
                <a:solidFill>
                  <a:srgbClr val="FFFFFF"/>
                </a:solidFill>
              </a:rPr>
              <a:t>We even wear our boots when we swim.</a:t>
            </a:r>
            <a:endParaRPr lang="en-US" sz="4500">
              <a:solidFill>
                <a:srgbClr val="FFFFFF"/>
              </a:solidFill>
            </a:endParaRPr>
          </a:p>
        </p:txBody>
      </p:sp>
      <p:sp>
        <p:nvSpPr>
          <p:cNvPr id="16405" name="Rectangle 1640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97890" y="2511887"/>
            <a:ext cx="6858003" cy="1834218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B3F8B-45F8-3B90-6EDF-791F555CC6FD}"/>
              </a:ext>
            </a:extLst>
          </p:cNvPr>
          <p:cNvSpPr txBox="1">
            <a:spLocks/>
          </p:cNvSpPr>
          <p:nvPr/>
        </p:nvSpPr>
        <p:spPr bwMode="auto">
          <a:xfrm>
            <a:off x="7938" y="228600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  <a:defRPr/>
            </a:pPr>
            <a:endParaRPr lang="en-US" altLang="en-US" sz="3600" dirty="0">
              <a:latin typeface="+mj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20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0" name="Picture 2" descr="C:\Users\NLCB\AppData\Local\Temp\havin fun in the mud portage.jpg">
            <a:extLst>
              <a:ext uri="{FF2B5EF4-FFF2-40B4-BE49-F238E27FC236}">
                <a16:creationId xmlns:a16="http://schemas.microsoft.com/office/drawing/2014/main" id="{BA7F1D63-2F8F-4BAB-9339-AB22AF7AE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9944"/>
          <a:stretch/>
        </p:blipFill>
        <p:spPr bwMode="auto">
          <a:xfrm>
            <a:off x="20" y="10"/>
            <a:ext cx="9143979" cy="5486390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3022" name="Rectangle 4302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9144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2DD21-A103-7807-5A02-B05178D4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67" y="5746071"/>
            <a:ext cx="5261624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3100"/>
              <a:t>We are never without a buddy!</a:t>
            </a:r>
            <a:endParaRPr lang="en-US" sz="31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29645-815C-EA3A-A7FA-A0ECC95390AF}"/>
              </a:ext>
            </a:extLst>
          </p:cNvPr>
          <p:cNvSpPr txBox="1">
            <a:spLocks/>
          </p:cNvSpPr>
          <p:nvPr/>
        </p:nvSpPr>
        <p:spPr bwMode="auto">
          <a:xfrm>
            <a:off x="7938" y="228600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  <a:defRPr/>
            </a:pPr>
            <a:endParaRPr lang="en-US" altLang="en-US" dirty="0">
              <a:solidFill>
                <a:srgbClr val="008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3174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85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9" name="Rectangle 3174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6" name="Picture 2" descr="A person riding on the back of a boat in the water&#10;&#10;Description automatically generated">
            <a:extLst>
              <a:ext uri="{FF2B5EF4-FFF2-40B4-BE49-F238E27FC236}">
                <a16:creationId xmlns:a16="http://schemas.microsoft.com/office/drawing/2014/main" id="{DBB9C7DD-49C6-D49E-5DAA-2BD8BCD7D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955" y="643467"/>
            <a:ext cx="742808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Rectangle 3482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5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5" name="Rectangle 3482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2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FB8CC1A5-184D-E4D3-BB04-6056036F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955" y="643467"/>
            <a:ext cx="742808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3584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A3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9" name="Rectangle 3584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 descr="A person that is standing in the dirt&#10;&#10;Description automatically generated">
            <a:extLst>
              <a:ext uri="{FF2B5EF4-FFF2-40B4-BE49-F238E27FC236}">
                <a16:creationId xmlns:a16="http://schemas.microsoft.com/office/drawing/2014/main" id="{65A69F11-3D03-D5AE-4C65-03F5C91CE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955" y="643467"/>
            <a:ext cx="742808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6" name="Rectangle 3687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73349C-AFC1-A91C-A575-ED8EB6C0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32" y="4960758"/>
            <a:ext cx="5097259" cy="123608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altLang="en-US" sz="2900"/>
              <a:t>Sometimes</a:t>
            </a:r>
            <a:r>
              <a:rPr lang="en-US" altLang="en-US" sz="2900" baseline="0"/>
              <a:t> we forget to sleep in the tent. </a:t>
            </a:r>
            <a:r>
              <a:rPr lang="en-US" altLang="en-US" sz="2900"/>
              <a:t>We love stargazing…</a:t>
            </a:r>
            <a:endParaRPr lang="en-US" sz="2900"/>
          </a:p>
        </p:txBody>
      </p:sp>
      <p:pic>
        <p:nvPicPr>
          <p:cNvPr id="36866" name="Picture 2" descr="C:\Users\NLCB\AppData\Local\Temp\Sleeping Under the Stars, by Kae Crowley.jpg">
            <a:extLst>
              <a:ext uri="{FF2B5EF4-FFF2-40B4-BE49-F238E27FC236}">
                <a16:creationId xmlns:a16="http://schemas.microsoft.com/office/drawing/2014/main" id="{2E095EFF-8E03-83D2-D7D5-9095C0004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5" r="-1" b="18963"/>
          <a:stretch/>
        </p:blipFill>
        <p:spPr bwMode="auto">
          <a:xfrm>
            <a:off x="240030" y="320040"/>
            <a:ext cx="8661654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878" name="Straight Connector 36877">
            <a:extLst>
              <a:ext uri="{FF2B5EF4-FFF2-40B4-BE49-F238E27FC236}">
                <a16:creationId xmlns:a16="http://schemas.microsoft.com/office/drawing/2014/main" id="{8AD2EEB5-F5B4-4BDA-8293-9A997C129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70463" y="5121601"/>
            <a:ext cx="0" cy="9144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028E35ED-37CE-2E76-C648-27EE058C7DFC}"/>
              </a:ext>
            </a:extLst>
          </p:cNvPr>
          <p:cNvSpPr txBox="1">
            <a:spLocks/>
          </p:cNvSpPr>
          <p:nvPr/>
        </p:nvSpPr>
        <p:spPr bwMode="auto">
          <a:xfrm>
            <a:off x="7938" y="228600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  <a:defRPr/>
            </a:pPr>
            <a:endParaRPr lang="en-US" altLang="en-US" sz="3600" dirty="0">
              <a:solidFill>
                <a:srgbClr val="008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137397"/>
            <a:ext cx="9143999" cy="1720601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7E963-865E-F537-167E-B1D0DACE5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68" y="5505709"/>
            <a:ext cx="5261625" cy="10194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/>
              <a:t>And sunset gazing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524527-4E55-6497-6527-2961EEC41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5" b="8644"/>
          <a:stretch/>
        </p:blipFill>
        <p:spPr bwMode="auto">
          <a:xfrm>
            <a:off x="20" y="10"/>
            <a:ext cx="9143979" cy="5137387"/>
          </a:xfrm>
          <a:prstGeom prst="rect">
            <a:avLst/>
          </a:prstGeom>
          <a:noFill/>
          <a:effectLst>
            <a:outerShdw blurRad="190500" dist="63500" dir="5400000" sx="98000" sy="98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49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F83B2DC-2E0B-DFEB-D9B6-3E489229F5A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2316163"/>
            <a:ext cx="4291013" cy="2028825"/>
          </a:xfrm>
          <a:prstGeom prst="rect">
            <a:avLst/>
          </a:prstGeom>
        </p:spPr>
      </p:pic>
      <p:pic>
        <p:nvPicPr>
          <p:cNvPr id="3" name="Picture 2" descr="A white flower with yellow center&#10;&#10;Description automatically generated">
            <a:extLst>
              <a:ext uri="{FF2B5EF4-FFF2-40B4-BE49-F238E27FC236}">
                <a16:creationId xmlns:a16="http://schemas.microsoft.com/office/drawing/2014/main" id="{0B06C60D-A4E2-4776-EA55-82E7C4DAD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64" y="2002533"/>
            <a:ext cx="2971806" cy="285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62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DC7728-BF3C-14F1-21D6-CE3A5EFA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86423"/>
            <a:ext cx="7886700" cy="1114382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And moongazing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17D28-93F7-693C-E6EE-64EC695D4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1" b="13177"/>
          <a:stretch/>
        </p:blipFill>
        <p:spPr>
          <a:xfrm>
            <a:off x="20" y="10"/>
            <a:ext cx="9143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02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91" name="Rectangle 41990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99339B-74B0-4D5F-8F2A-DC0C100F1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58141"/>
            <a:ext cx="7886700" cy="942664"/>
          </a:xfrm>
        </p:spPr>
        <p:txBody>
          <a:bodyPr>
            <a:normAutofit/>
          </a:bodyPr>
          <a:lstStyle/>
          <a:p>
            <a:pPr algn="ctr"/>
            <a:r>
              <a:rPr lang="en-US" altLang="en-US" sz="3100" dirty="0"/>
              <a:t>We still smile when we are knee-high in muck.</a:t>
            </a:r>
            <a:endParaRPr lang="en-US" sz="3100" dirty="0"/>
          </a:p>
        </p:txBody>
      </p:sp>
      <p:pic>
        <p:nvPicPr>
          <p:cNvPr id="41986" name="Picture 2" descr="C:\Users\NLCB\AppData\Local\Temp\Quetico Portage Landing, by Lindsey Lee.jpg">
            <a:extLst>
              <a:ext uri="{FF2B5EF4-FFF2-40B4-BE49-F238E27FC236}">
                <a16:creationId xmlns:a16="http://schemas.microsoft.com/office/drawing/2014/main" id="{9341A7CF-6FD1-2DAA-2296-F04F86623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5842" y="557189"/>
            <a:ext cx="6172314" cy="46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B9774FE-77B4-B8F0-F5E2-E024FAECB6AB}"/>
              </a:ext>
            </a:extLst>
          </p:cNvPr>
          <p:cNvSpPr txBox="1">
            <a:spLocks/>
          </p:cNvSpPr>
          <p:nvPr/>
        </p:nvSpPr>
        <p:spPr bwMode="auto">
          <a:xfrm>
            <a:off x="-304800" y="228600"/>
            <a:ext cx="9456738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  <a:defRPr/>
            </a:pPr>
            <a:endParaRPr lang="en-US" altLang="en-US" dirty="0">
              <a:solidFill>
                <a:srgbClr val="008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1" name="Rectangle 2151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561E2C-9095-26F8-2EA6-79B274D7C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4805"/>
            <a:ext cx="7886700" cy="1505883"/>
          </a:xfrm>
        </p:spPr>
        <p:txBody>
          <a:bodyPr anchor="ctr">
            <a:normAutofit/>
          </a:bodyPr>
          <a:lstStyle/>
          <a:p>
            <a:r>
              <a:rPr lang="en-US" sz="4500" dirty="0"/>
              <a:t>We are pee your pants silly.</a:t>
            </a:r>
          </a:p>
        </p:txBody>
      </p:sp>
      <p:pic>
        <p:nvPicPr>
          <p:cNvPr id="21506" name="Picture 2" descr="C:\Users\NLCB\AppData\Local\Temp\staff.jpg">
            <a:extLst>
              <a:ext uri="{FF2B5EF4-FFF2-40B4-BE49-F238E27FC236}">
                <a16:creationId xmlns:a16="http://schemas.microsoft.com/office/drawing/2014/main" id="{616873B9-D8F0-1FC3-11F2-6030D2250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3986" y="1845426"/>
            <a:ext cx="5933737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61" name="Rectangle 27660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3CB670-5283-5F63-81D9-671C88B00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58141"/>
            <a:ext cx="7886700" cy="942664"/>
          </a:xfrm>
        </p:spPr>
        <p:txBody>
          <a:bodyPr>
            <a:normAutofit/>
          </a:bodyPr>
          <a:lstStyle/>
          <a:p>
            <a:pPr algn="ctr"/>
            <a:r>
              <a:rPr lang="en-US" altLang="en-US" sz="3100"/>
              <a:t>We make good meals out of simple ingredients.</a:t>
            </a:r>
            <a:endParaRPr lang="en-US" sz="3100"/>
          </a:p>
        </p:txBody>
      </p:sp>
      <p:pic>
        <p:nvPicPr>
          <p:cNvPr id="27650" name="Picture 2" descr="\\ngsv113\09desktops\09canoebase\NLCB picture 8.jpg">
            <a:extLst>
              <a:ext uri="{FF2B5EF4-FFF2-40B4-BE49-F238E27FC236}">
                <a16:creationId xmlns:a16="http://schemas.microsoft.com/office/drawing/2014/main" id="{F05B1D20-4D23-1152-22B0-B76F6A6E2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1371" y="557189"/>
            <a:ext cx="6961257" cy="46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Subtitle 2">
            <a:extLst>
              <a:ext uri="{FF2B5EF4-FFF2-40B4-BE49-F238E27FC236}">
                <a16:creationId xmlns:a16="http://schemas.microsoft.com/office/drawing/2014/main" id="{90A93EB5-2578-DED0-948E-E059D1C4E4C0}"/>
              </a:ext>
            </a:extLst>
          </p:cNvPr>
          <p:cNvSpPr txBox="1">
            <a:spLocks/>
          </p:cNvSpPr>
          <p:nvPr/>
        </p:nvSpPr>
        <p:spPr bwMode="auto">
          <a:xfrm>
            <a:off x="12700" y="152400"/>
            <a:ext cx="9067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9" name="Rectangle 1844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74DE9-2C1A-33B3-857B-62676D6DF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58141"/>
            <a:ext cx="7886700" cy="942664"/>
          </a:xfrm>
        </p:spPr>
        <p:txBody>
          <a:bodyPr>
            <a:normAutofit/>
          </a:bodyPr>
          <a:lstStyle/>
          <a:p>
            <a:pPr algn="ctr"/>
            <a:r>
              <a:rPr lang="en-US" altLang="en-US" sz="3100"/>
              <a:t>Our staff are utterly devoted to the program.</a:t>
            </a:r>
            <a:endParaRPr lang="en-US" sz="3100"/>
          </a:p>
        </p:txBody>
      </p:sp>
      <p:pic>
        <p:nvPicPr>
          <p:cNvPr id="18435" name="Picture 1" descr="C:\Users\NLCB\AppData\Local\Temp\15073479_10154308920519545_6056672153485211677_n.jpg">
            <a:extLst>
              <a:ext uri="{FF2B5EF4-FFF2-40B4-BE49-F238E27FC236}">
                <a16:creationId xmlns:a16="http://schemas.microsoft.com/office/drawing/2014/main" id="{CFC54494-C5B6-4C18-FF61-61F50B3CE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/>
          <a:stretch>
            <a:fillRect/>
          </a:stretch>
        </p:blipFill>
        <p:spPr bwMode="auto">
          <a:xfrm>
            <a:off x="549784" y="557189"/>
            <a:ext cx="8044430" cy="46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>
            <a:spLocks noGrp="1"/>
          </p:cNvSpPr>
          <p:nvPr>
            <p:ph type="title"/>
          </p:nvPr>
        </p:nvSpPr>
        <p:spPr>
          <a:xfrm>
            <a:off x="4813299" y="490537"/>
            <a:ext cx="3968748" cy="1628775"/>
          </a:xfrm>
          <a:prstGeom prst="rect">
            <a:avLst/>
          </a:prstGeom>
        </p:spPr>
        <p:txBody>
          <a:bodyPr spcFirstLastPara="1" lIns="91425" tIns="91425" rIns="91425" bIns="9142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/>
              <a:t>Who are the guides?</a:t>
            </a:r>
          </a:p>
        </p:txBody>
      </p:sp>
      <p:pic>
        <p:nvPicPr>
          <p:cNvPr id="250" name="Google Shape;250;p31"/>
          <p:cNvPicPr preferRelativeResize="0"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360" r="6026"/>
          <a:stretch/>
        </p:blipFill>
        <p:spPr>
          <a:xfrm flipH="1"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</p:spPr>
      </p:pic>
      <p:sp>
        <p:nvSpPr>
          <p:cNvPr id="248" name="Google Shape;248;p31"/>
          <p:cNvSpPr txBox="1">
            <a:spLocks noGrp="1"/>
          </p:cNvSpPr>
          <p:nvPr>
            <p:ph idx="1"/>
          </p:nvPr>
        </p:nvSpPr>
        <p:spPr>
          <a:xfrm>
            <a:off x="4813300" y="2614612"/>
            <a:ext cx="3968747" cy="3752849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533400" lvl="0" indent="-457200" rtl="0">
              <a:spcBef>
                <a:spcPts val="0"/>
              </a:spcBef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Adult Girl Scouts trained in Wilderness First Aid, Lifeguarding, and skills specific to wilderness canoe trips in the BWCAW.</a:t>
            </a:r>
          </a:p>
          <a:p>
            <a:pPr marL="533400" lvl="0" indent="-457200" rtl="0">
              <a:spcBef>
                <a:spcPts val="0"/>
              </a:spcBef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Many are college-aged.</a:t>
            </a:r>
          </a:p>
          <a:p>
            <a:pPr marL="533400" lvl="0" indent="-457200" rtl="0">
              <a:spcBef>
                <a:spcPts val="0"/>
              </a:spcBef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Some are graduates of our Guide-In-Training program.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2" name="Rectangle 271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2"/>
          <p:cNvSpPr txBox="1">
            <a:spLocks noGrp="1"/>
          </p:cNvSpPr>
          <p:nvPr>
            <p:ph type="title"/>
          </p:nvPr>
        </p:nvSpPr>
        <p:spPr>
          <a:xfrm>
            <a:off x="628648" y="547815"/>
            <a:ext cx="3875389" cy="1680519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Who are the guides?</a:t>
            </a:r>
          </a:p>
        </p:txBody>
      </p:sp>
      <p:sp>
        <p:nvSpPr>
          <p:cNvPr id="256" name="Google Shape;256;p32"/>
          <p:cNvSpPr txBox="1">
            <a:spLocks noGrp="1"/>
          </p:cNvSpPr>
          <p:nvPr>
            <p:ph idx="1"/>
          </p:nvPr>
        </p:nvSpPr>
        <p:spPr>
          <a:xfrm>
            <a:off x="4639964" y="547815"/>
            <a:ext cx="3884220" cy="2010328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pPr marL="419100" lvl="0" indent="-342900" rtl="0">
              <a:spcBef>
                <a:spcPts val="0"/>
              </a:spcBef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1800" dirty="0"/>
              <a:t>Have a mixture of Girl Scout and wilderness experience</a:t>
            </a:r>
          </a:p>
          <a:p>
            <a:pPr marL="419100" lvl="0" indent="-342900" rtl="0">
              <a:spcBef>
                <a:spcPts val="0"/>
              </a:spcBef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1800" dirty="0"/>
              <a:t>Your safety is their number one priority</a:t>
            </a:r>
          </a:p>
          <a:p>
            <a:pPr marL="419100" lvl="0" indent="-342900" rtl="0">
              <a:spcBef>
                <a:spcPts val="0"/>
              </a:spcBef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1800" dirty="0"/>
              <a:t>Excellent teachers and role models</a:t>
            </a:r>
          </a:p>
          <a:p>
            <a:pPr marL="419100" lvl="0" indent="-342900" rtl="0">
              <a:spcBef>
                <a:spcPts val="0"/>
              </a:spcBef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1800" dirty="0"/>
              <a:t>Love to have FUN</a:t>
            </a:r>
          </a:p>
        </p:txBody>
      </p:sp>
      <p:pic>
        <p:nvPicPr>
          <p:cNvPr id="258" name="Google Shape;258;p3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74663" y="2421924"/>
            <a:ext cx="2783359" cy="3711146"/>
          </a:xfrm>
          <a:prstGeom prst="rect">
            <a:avLst/>
          </a:prstGeom>
          <a:noFill/>
        </p:spPr>
      </p:pic>
      <p:pic>
        <p:nvPicPr>
          <p:cNvPr id="259" name="Google Shape;259;p3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648795" y="2819382"/>
            <a:ext cx="3875389" cy="29162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5" name="Rectangle 18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" y="2"/>
            <a:ext cx="9143999" cy="6857999"/>
          </a:xfrm>
          <a:prstGeom prst="rect">
            <a:avLst/>
          </a:prstGeom>
          <a:noFill/>
        </p:spPr>
      </p:pic>
      <p:sp>
        <p:nvSpPr>
          <p:cNvPr id="184" name="Rectangle 18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8E8DC-5287-12E4-42B3-43F6F11C9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>
                <a:solidFill>
                  <a:srgbClr val="FFFFFF"/>
                </a:solidFill>
              </a:rPr>
              <a:t>Let’s go!</a:t>
            </a:r>
          </a:p>
        </p:txBody>
      </p:sp>
      <p:sp>
        <p:nvSpPr>
          <p:cNvPr id="177" name="Google Shape;177;p22"/>
          <p:cNvSpPr txBox="1"/>
          <p:nvPr/>
        </p:nvSpPr>
        <p:spPr>
          <a:xfrm>
            <a:off x="0" y="0"/>
            <a:ext cx="9144000" cy="21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We’re in Minnesota!</a:t>
            </a:r>
            <a:endParaRPr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44AA3-2B2A-26F5-B601-E8A51670D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9419" y="1825625"/>
            <a:ext cx="5805161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Ely, Minnesota </a:t>
            </a:r>
            <a:endParaRPr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B95990-FAE7-475F-7141-28D98105D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089583-84EC-700F-9819-8147FED2C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The Northern Lakes Girl Scout Canoe Base is about 20 minutes outside of Ely, MN and about 2 miles by canoe from the BWCAW and just 5 miles from Canada.</a:t>
            </a:r>
          </a:p>
        </p:txBody>
      </p:sp>
      <p:sp>
        <p:nvSpPr>
          <p:cNvPr id="119" name="Google Shape;119;p16"/>
          <p:cNvSpPr txBox="1"/>
          <p:nvPr/>
        </p:nvSpPr>
        <p:spPr>
          <a:xfrm>
            <a:off x="541425" y="1463650"/>
            <a:ext cx="40404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2400" dirty="0">
              <a:solidFill>
                <a:srgbClr val="07376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7980E9-8176-4488-B799-089452CE0FDA}"/>
              </a:ext>
            </a:extLst>
          </p:cNvPr>
          <p:cNvGrpSpPr/>
          <p:nvPr/>
        </p:nvGrpSpPr>
        <p:grpSpPr>
          <a:xfrm>
            <a:off x="4049128" y="1257300"/>
            <a:ext cx="4305675" cy="4409000"/>
            <a:chOff x="4486905" y="998045"/>
            <a:chExt cx="4305675" cy="4409000"/>
          </a:xfrm>
        </p:grpSpPr>
        <p:pic>
          <p:nvPicPr>
            <p:cNvPr id="115" name="Google Shape;115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86905" y="998045"/>
              <a:ext cx="4305675" cy="440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16"/>
            <p:cNvSpPr/>
            <p:nvPr/>
          </p:nvSpPr>
          <p:spPr>
            <a:xfrm>
              <a:off x="7454800" y="1463650"/>
              <a:ext cx="245400" cy="260700"/>
            </a:xfrm>
            <a:prstGeom prst="star4">
              <a:avLst>
                <a:gd name="adj" fmla="val 12500"/>
              </a:avLst>
            </a:prstGeom>
            <a:solidFill>
              <a:srgbClr val="000000"/>
            </a:solidFill>
            <a:ln w="19050" cap="flat" cmpd="sng">
              <a:solidFill>
                <a:srgbClr val="0737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634498-CA6B-7596-2186-93407B1391CB}"/>
                </a:ext>
              </a:extLst>
            </p:cNvPr>
            <p:cNvGrpSpPr/>
            <p:nvPr/>
          </p:nvGrpSpPr>
          <p:grpSpPr>
            <a:xfrm>
              <a:off x="6717921" y="2037100"/>
              <a:ext cx="528312" cy="3167859"/>
              <a:chOff x="6717921" y="2037100"/>
              <a:chExt cx="528312" cy="3167859"/>
            </a:xfrm>
          </p:grpSpPr>
          <p:sp>
            <p:nvSpPr>
              <p:cNvPr id="121" name="Google Shape;121;p16"/>
              <p:cNvSpPr/>
              <p:nvPr/>
            </p:nvSpPr>
            <p:spPr>
              <a:xfrm rot="1744983" flipH="1">
                <a:off x="6717921" y="2037100"/>
                <a:ext cx="528312" cy="3167859"/>
              </a:xfrm>
              <a:prstGeom prst="bentArrow">
                <a:avLst>
                  <a:gd name="adj1" fmla="val 25000"/>
                  <a:gd name="adj2" fmla="val 36278"/>
                  <a:gd name="adj3" fmla="val 25000"/>
                  <a:gd name="adj4" fmla="val 43750"/>
                </a:avLst>
              </a:prstGeom>
              <a:solidFill>
                <a:srgbClr val="F1C23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" name="Google Shape;122;p16"/>
              <p:cNvSpPr txBox="1"/>
              <p:nvPr/>
            </p:nvSpPr>
            <p:spPr>
              <a:xfrm rot="-3666111">
                <a:off x="5658860" y="3269708"/>
                <a:ext cx="2646434" cy="4077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r>
                  <a:rPr lang="en" dirty="0">
                    <a:latin typeface="Trebuchet MS"/>
                    <a:ea typeface="Trebuchet MS"/>
                    <a:cs typeface="Trebuchet MS"/>
                    <a:sym typeface="Trebuchet MS"/>
                  </a:rPr>
                  <a:t>FUN STARTS HERE!</a:t>
                </a: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7466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397" name="Rectangle 58396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2B1C8-781E-24B4-6BC1-CE10961F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58141"/>
            <a:ext cx="7886700" cy="942664"/>
          </a:xfrm>
        </p:spPr>
        <p:txBody>
          <a:bodyPr>
            <a:normAutofit/>
          </a:bodyPr>
          <a:lstStyle/>
          <a:p>
            <a:pPr algn="ctr"/>
            <a:r>
              <a:rPr lang="en-US" sz="3100"/>
              <a:t>We are an all Girl Scout wilderness tripping program for youth and adults. </a:t>
            </a:r>
          </a:p>
        </p:txBody>
      </p:sp>
      <p:pic>
        <p:nvPicPr>
          <p:cNvPr id="58370" name="Picture 2" descr="A picture containing outdoor, person, grass, man&#10;&#10;Description automatically generated">
            <a:extLst>
              <a:ext uri="{FF2B5EF4-FFF2-40B4-BE49-F238E27FC236}">
                <a16:creationId xmlns:a16="http://schemas.microsoft.com/office/drawing/2014/main" id="{E45EBF50-859D-405C-C92C-54F4BF16D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5842" y="557189"/>
            <a:ext cx="6172314" cy="46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Boundary Waters Canoe Area Wilderness BWCAW Guide – Canoeing.com">
            <a:extLst>
              <a:ext uri="{FF2B5EF4-FFF2-40B4-BE49-F238E27FC236}">
                <a16:creationId xmlns:a16="http://schemas.microsoft.com/office/drawing/2014/main" id="{8E876E66-BEF9-F550-E237-42F51715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03" y="2134145"/>
            <a:ext cx="6422993" cy="37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799B01-03D7-4F02-9A2B-5871A5B69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region</a:t>
            </a:r>
          </a:p>
        </p:txBody>
      </p:sp>
    </p:spTree>
    <p:extLst>
      <p:ext uri="{BB962C8B-B14F-4D97-AF65-F5344CB8AC3E}">
        <p14:creationId xmlns:p14="http://schemas.microsoft.com/office/powerpoint/2010/main" val="485362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 group of people standing on a cliff overlooking a lake&#10;&#10;Description automatically generated">
            <a:extLst>
              <a:ext uri="{FF2B5EF4-FFF2-40B4-BE49-F238E27FC236}">
                <a16:creationId xmlns:a16="http://schemas.microsoft.com/office/drawing/2014/main" id="{E2B3959B-CC10-FF27-7D45-D821CA31F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0"/>
            <a:ext cx="9144000" cy="6953250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BCB302-7813-EE73-ED11-809017CCE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712" y="2458191"/>
            <a:ext cx="7636576" cy="1325563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A wilderness and paddling paradise!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A84F628-E258-5B0E-9F92-AAC07833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12" y="1405598"/>
            <a:ext cx="7886700" cy="1325563"/>
          </a:xfrm>
          <a:solidFill>
            <a:schemeClr val="bg1">
              <a:alpha val="9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The Boundary Waters Canoe Area Wilderness</a:t>
            </a:r>
          </a:p>
        </p:txBody>
      </p:sp>
    </p:spTree>
    <p:extLst>
      <p:ext uri="{BB962C8B-B14F-4D97-AF65-F5344CB8AC3E}">
        <p14:creationId xmlns:p14="http://schemas.microsoft.com/office/powerpoint/2010/main" val="1337008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AE52F4-F522-2DED-54FF-A3430FD4B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58990"/>
            <a:ext cx="8229600" cy="504661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It is a federally-designated wilderness area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/>
              <a:t>No cars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/>
              <a:t>No roads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/>
              <a:t>No buildings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/>
              <a:t>No airplanes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1.1 million acres of pure wilderness</a:t>
            </a:r>
            <a:endParaRPr lang="en-US" dirty="0"/>
          </a:p>
          <a:p>
            <a:pPr marL="228600" lvl="0" indent="0">
              <a:buNone/>
            </a:pPr>
            <a:endParaRPr lang="en-US" sz="2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0">
              <a:buNone/>
            </a:pP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Quetico Provincial Park in Ontario, Canada, is just across the international border, another 1.4 million acres of pure wilderness!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B1E77E-6FCD-0CA3-5F57-A080EF06ACF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4400" dirty="0"/>
              <a:t>What is the BWCAW?</a:t>
            </a:r>
          </a:p>
        </p:txBody>
      </p:sp>
    </p:spTree>
    <p:extLst>
      <p:ext uri="{BB962C8B-B14F-4D97-AF65-F5344CB8AC3E}">
        <p14:creationId xmlns:p14="http://schemas.microsoft.com/office/powerpoint/2010/main" val="768188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B1E77E-6FCD-0CA3-5F57-A080EF06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What is the BWCAW?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AE52F4-F522-2DED-54FF-A3430FD4B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Only water, trees, rocks, stars, blueberries…</a:t>
            </a:r>
          </a:p>
          <a:p>
            <a:pPr lvl="1"/>
            <a:r>
              <a:rPr lang="en-US" dirty="0"/>
              <a:t>Wildlife</a:t>
            </a:r>
          </a:p>
          <a:p>
            <a:pPr lvl="2"/>
            <a:r>
              <a:rPr lang="en-US" dirty="0"/>
              <a:t>Loons</a:t>
            </a:r>
          </a:p>
          <a:p>
            <a:pPr lvl="2"/>
            <a:r>
              <a:rPr lang="en-US" dirty="0"/>
              <a:t>Eagles</a:t>
            </a:r>
          </a:p>
          <a:p>
            <a:pPr lvl="2"/>
            <a:r>
              <a:rPr lang="en-US" dirty="0"/>
              <a:t>Moose</a:t>
            </a:r>
          </a:p>
          <a:p>
            <a:pPr lvl="2"/>
            <a:r>
              <a:rPr lang="en-US" dirty="0"/>
              <a:t>Black bears</a:t>
            </a:r>
          </a:p>
          <a:p>
            <a:r>
              <a:rPr lang="en-US" dirty="0"/>
              <a:t>Remnants of history </a:t>
            </a:r>
          </a:p>
          <a:p>
            <a:pPr lvl="1"/>
            <a:r>
              <a:rPr lang="en-US" dirty="0"/>
              <a:t>Pictographs</a:t>
            </a:r>
          </a:p>
          <a:p>
            <a:pPr lvl="1"/>
            <a:r>
              <a:rPr lang="en-US" dirty="0"/>
              <a:t>Lumber industry</a:t>
            </a:r>
          </a:p>
          <a:p>
            <a:pPr lvl="1"/>
            <a:r>
              <a:rPr lang="en-US" dirty="0"/>
              <a:t>Fur trading</a:t>
            </a:r>
          </a:p>
        </p:txBody>
      </p:sp>
    </p:spTree>
    <p:extLst>
      <p:ext uri="{BB962C8B-B14F-4D97-AF65-F5344CB8AC3E}">
        <p14:creationId xmlns:p14="http://schemas.microsoft.com/office/powerpoint/2010/main" val="221063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" name="Rectangle 210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Google Shape;198;p25"/>
          <p:cNvSpPr txBox="1">
            <a:spLocks noGrp="1"/>
          </p:cNvSpPr>
          <p:nvPr>
            <p:ph type="title"/>
          </p:nvPr>
        </p:nvSpPr>
        <p:spPr>
          <a:xfrm>
            <a:off x="630936" y="552289"/>
            <a:ext cx="2982372" cy="390032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spcAft>
                <a:spcPts val="0"/>
              </a:spcAft>
            </a:pPr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to expect on your guided Girl Scout canoe trip</a:t>
            </a:r>
          </a:p>
        </p:txBody>
      </p:sp>
      <p:sp>
        <p:nvSpPr>
          <p:cNvPr id="197" name="Google Shape;197;p25"/>
          <p:cNvSpPr txBox="1">
            <a:spLocks noGrp="1"/>
          </p:cNvSpPr>
          <p:nvPr>
            <p:ph idx="1"/>
          </p:nvPr>
        </p:nvSpPr>
        <p:spPr>
          <a:xfrm>
            <a:off x="630936" y="4624330"/>
            <a:ext cx="2982372" cy="152162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/>
              </a:rPr>
              <a:t>You will start with training at our canoe base.</a:t>
            </a:r>
          </a:p>
        </p:txBody>
      </p:sp>
      <p:pic>
        <p:nvPicPr>
          <p:cNvPr id="2" name="Picture 2" descr="C:\Users\NLCB\AppData\Local\Temp\canoe base sign.jpg">
            <a:extLst>
              <a:ext uri="{FF2B5EF4-FFF2-40B4-BE49-F238E27FC236}">
                <a16:creationId xmlns:a16="http://schemas.microsoft.com/office/drawing/2014/main" id="{EFF2F825-F432-DAD9-F96F-5AF37779E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1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917" y="1611913"/>
            <a:ext cx="4623146" cy="34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2" name="Rectangle 321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Google Shape;302;p38"/>
          <p:cNvSpPr txBox="1">
            <a:spLocks noGrp="1"/>
          </p:cNvSpPr>
          <p:nvPr>
            <p:ph type="title"/>
          </p:nvPr>
        </p:nvSpPr>
        <p:spPr>
          <a:xfrm>
            <a:off x="441756" y="502400"/>
            <a:ext cx="2525379" cy="1818064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2400"/>
              <a:t>Arrival Day at the NLCB</a:t>
            </a:r>
          </a:p>
        </p:txBody>
      </p:sp>
      <p:pic>
        <p:nvPicPr>
          <p:cNvPr id="305" name="Google Shape;305;p38"/>
          <p:cNvPicPr preferRelativeResize="0"/>
          <p:nvPr/>
        </p:nvPicPr>
        <p:blipFill rotWithShape="1">
          <a:blip r:embed="rId3"/>
          <a:srcRect t="22193" b="13493"/>
          <a:stretch/>
        </p:blipFill>
        <p:spPr>
          <a:xfrm>
            <a:off x="3416427" y="6"/>
            <a:ext cx="5727572" cy="2762724"/>
          </a:xfrm>
          <a:prstGeom prst="rect">
            <a:avLst/>
          </a:prstGeom>
          <a:noFill/>
        </p:spPr>
      </p:pic>
      <p:sp>
        <p:nvSpPr>
          <p:cNvPr id="323" name="Rectangle 322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304" name="Google Shape;304;p38"/>
          <p:cNvPicPr preferRelativeResize="0"/>
          <p:nvPr/>
        </p:nvPicPr>
        <p:blipFill rotWithShape="1">
          <a:blip r:embed="rId4"/>
          <a:srcRect l="15286" r="20794" b="1"/>
          <a:stretch/>
        </p:blipFill>
        <p:spPr>
          <a:xfrm>
            <a:off x="20" y="2826737"/>
            <a:ext cx="3424313" cy="4031263"/>
          </a:xfrm>
          <a:prstGeom prst="rect">
            <a:avLst/>
          </a:prstGeom>
          <a:noFill/>
        </p:spPr>
      </p:pic>
      <p:sp>
        <p:nvSpPr>
          <p:cNvPr id="303" name="Google Shape;303;p38"/>
          <p:cNvSpPr txBox="1">
            <a:spLocks noGrp="1"/>
          </p:cNvSpPr>
          <p:nvPr>
            <p:ph idx="1"/>
          </p:nvPr>
        </p:nvSpPr>
        <p:spPr>
          <a:xfrm>
            <a:off x="4087224" y="3455208"/>
            <a:ext cx="4306824" cy="2958292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 lnSpcReduction="10000"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-US" sz="1800" dirty="0"/>
              <a:t>Learn how to (or refine your skills):</a:t>
            </a:r>
          </a:p>
          <a:p>
            <a:pPr marL="495300" lvl="0" indent="-457200" rtl="0">
              <a:spcBef>
                <a:spcPts val="600"/>
              </a:spcBef>
              <a:spcAft>
                <a:spcPts val="0"/>
              </a:spcAft>
              <a:buSzPts val="3000"/>
            </a:pPr>
            <a:r>
              <a:rPr lang="en-US" sz="1800" dirty="0"/>
              <a:t>Paddle</a:t>
            </a:r>
          </a:p>
          <a:p>
            <a:pPr marL="495300" lvl="0" indent="-457200" rtl="0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en-US" sz="1800" dirty="0"/>
              <a:t>Use teamwork to portage</a:t>
            </a:r>
          </a:p>
          <a:p>
            <a:pPr marL="495300" lvl="0" indent="-457200" rtl="0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en-US" sz="1800" dirty="0"/>
              <a:t>Practice tipping your canoe and perhaps have some time for “free swim”</a:t>
            </a:r>
          </a:p>
          <a:p>
            <a:pPr marL="495300" lvl="0" indent="-457200" rtl="0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en-US" sz="1800" dirty="0"/>
              <a:t>Be safe and follow Forest Service Regulations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endParaRPr lang="en-US" sz="18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-US" sz="1800" i="1" dirty="0"/>
              <a:t>You may do these trainings with other crews arriving on the same day.</a:t>
            </a:r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429" y="3404996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9"/>
          <p:cNvSpPr txBox="1">
            <a:spLocks noGrp="1"/>
          </p:cNvSpPr>
          <p:nvPr>
            <p:ph type="title"/>
          </p:nvPr>
        </p:nvSpPr>
        <p:spPr>
          <a:xfrm>
            <a:off x="360759" y="327026"/>
            <a:ext cx="2468166" cy="2287588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100" dirty="0"/>
              <a:t>What else do we do on the first day?</a:t>
            </a:r>
          </a:p>
        </p:txBody>
      </p:sp>
      <p:sp>
        <p:nvSpPr>
          <p:cNvPr id="311" name="Google Shape;311;p39"/>
          <p:cNvSpPr txBox="1">
            <a:spLocks noGrp="1"/>
          </p:cNvSpPr>
          <p:nvPr>
            <p:ph idx="1"/>
          </p:nvPr>
        </p:nvSpPr>
        <p:spPr>
          <a:xfrm>
            <a:off x="3167986" y="327026"/>
            <a:ext cx="5614060" cy="2287587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-US" sz="2000" dirty="0"/>
              <a:t>You will….</a:t>
            </a:r>
          </a:p>
          <a:p>
            <a:pPr marL="457200" lvl="0" indent="-419100" rtl="0">
              <a:spcBef>
                <a:spcPts val="600"/>
              </a:spcBef>
              <a:spcAft>
                <a:spcPts val="0"/>
              </a:spcAft>
              <a:buSzPts val="3000"/>
            </a:pPr>
            <a:r>
              <a:rPr lang="en-US" sz="2000" dirty="0"/>
              <a:t>Repack your gear in our canoe packs</a:t>
            </a: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en-US" sz="2000" dirty="0"/>
              <a:t>Eat dinner at your campsite</a:t>
            </a: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en-US" sz="2000" dirty="0"/>
              <a:t>Set up and sleep in tents in our campsite area</a:t>
            </a:r>
          </a:p>
        </p:txBody>
      </p:sp>
      <p:pic>
        <p:nvPicPr>
          <p:cNvPr id="312" name="Google Shape;312;p39"/>
          <p:cNvPicPr preferRelativeResize="0"/>
          <p:nvPr/>
        </p:nvPicPr>
        <p:blipFill rotWithShape="1">
          <a:blip r:embed="rId3"/>
          <a:srcRect r="8341"/>
          <a:stretch/>
        </p:blipFill>
        <p:spPr>
          <a:xfrm>
            <a:off x="-6876" y="2763151"/>
            <a:ext cx="9150876" cy="4093262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9" name="Rectangle 9228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7522885-0162-8C2A-0C65-1E2D48CB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9"/>
            <a:ext cx="2974847" cy="5571900"/>
          </a:xfrm>
        </p:spPr>
        <p:txBody>
          <a:bodyPr anchor="ctr">
            <a:normAutofit/>
          </a:bodyPr>
          <a:lstStyle/>
          <a:p>
            <a:r>
              <a:rPr lang="en-US" sz="4500"/>
              <a:t>You will attend our Safety Talk in the Program Center.</a:t>
            </a:r>
          </a:p>
        </p:txBody>
      </p:sp>
      <p:pic>
        <p:nvPicPr>
          <p:cNvPr id="9219" name="Picture 2" descr="\\ngsv113\09desktops\09canoebase\NLCB picture 22.jpg">
            <a:extLst>
              <a:ext uri="{FF2B5EF4-FFF2-40B4-BE49-F238E27FC236}">
                <a16:creationId xmlns:a16="http://schemas.microsoft.com/office/drawing/2014/main" id="{408DB0A9-6F81-4D40-2A06-62C94CFAD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683" y="1590347"/>
            <a:ext cx="5125386" cy="38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5" name="Rectangle 324">
            <a:extLst>
              <a:ext uri="{FF2B5EF4-FFF2-40B4-BE49-F238E27FC236}">
                <a16:creationId xmlns:a16="http://schemas.microsoft.com/office/drawing/2014/main" id="{0AAD52C3-F510-4AD2-8B1D-7D8A574B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Google Shape;317;p40"/>
          <p:cNvSpPr txBox="1">
            <a:spLocks noGrp="1"/>
          </p:cNvSpPr>
          <p:nvPr>
            <p:ph type="title"/>
          </p:nvPr>
        </p:nvSpPr>
        <p:spPr>
          <a:xfrm>
            <a:off x="628647" y="4451009"/>
            <a:ext cx="3878475" cy="1659925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500" dirty="0"/>
              <a:t>Day 2 and beyond</a:t>
            </a:r>
          </a:p>
        </p:txBody>
      </p:sp>
      <p:pic>
        <p:nvPicPr>
          <p:cNvPr id="319" name="Google Shape;319;p40"/>
          <p:cNvPicPr preferRelativeResize="0"/>
          <p:nvPr/>
        </p:nvPicPr>
        <p:blipFill rotWithShape="1">
          <a:blip r:embed="rId3"/>
          <a:stretch/>
        </p:blipFill>
        <p:spPr>
          <a:xfrm>
            <a:off x="1240131" y="548814"/>
            <a:ext cx="2655508" cy="3528916"/>
          </a:xfrm>
          <a:prstGeom prst="rect">
            <a:avLst/>
          </a:prstGeom>
          <a:noFill/>
        </p:spPr>
      </p:pic>
      <p:pic>
        <p:nvPicPr>
          <p:cNvPr id="318" name="Google Shape;318;p40"/>
          <p:cNvPicPr preferRelativeResize="0"/>
          <p:nvPr/>
        </p:nvPicPr>
        <p:blipFill rotWithShape="1">
          <a:blip r:embed="rId4"/>
          <a:stretch/>
        </p:blipFill>
        <p:spPr>
          <a:xfrm>
            <a:off x="4636875" y="853996"/>
            <a:ext cx="3878474" cy="2918551"/>
          </a:xfrm>
          <a:prstGeom prst="rect">
            <a:avLst/>
          </a:prstGeom>
          <a:noFill/>
        </p:spPr>
      </p:pic>
      <p:sp>
        <p:nvSpPr>
          <p:cNvPr id="320" name="Google Shape;320;p40"/>
          <p:cNvSpPr txBox="1">
            <a:spLocks noGrp="1"/>
          </p:cNvSpPr>
          <p:nvPr>
            <p:ph idx="1"/>
          </p:nvPr>
        </p:nvSpPr>
        <p:spPr>
          <a:xfrm>
            <a:off x="4636875" y="4077731"/>
            <a:ext cx="3848217" cy="2399270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-US" sz="1800" dirty="0"/>
              <a:t>Wake up, eat breakfast, and head out on your canoe trip around 9am!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-US" sz="1800" dirty="0"/>
              <a:t>From the second day on, you will be paddling and portaging through different lakes in the BWCAW or Quetico, setting up a new campsite each night.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514" name="Rectangle 635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F1F4EE-0537-CC9D-5C2A-FCAC1FB00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4805"/>
            <a:ext cx="7886700" cy="1505883"/>
          </a:xfrm>
        </p:spPr>
        <p:txBody>
          <a:bodyPr anchor="ctr">
            <a:normAutofit/>
          </a:bodyPr>
          <a:lstStyle/>
          <a:p>
            <a:r>
              <a:rPr lang="en-US" sz="2800">
                <a:latin typeface="Trebuchet MS"/>
                <a:ea typeface="Trebuchet MS"/>
                <a:cs typeface="Trebuchet MS"/>
                <a:sym typeface="Trebuchet MS"/>
              </a:rPr>
              <a:t>Your crew of 9 or fewer people will be traveling and camping by itself, although you will probably see other crews along the way.</a:t>
            </a:r>
            <a:endParaRPr lang="en-US" sz="2800"/>
          </a:p>
        </p:txBody>
      </p:sp>
      <p:pic>
        <p:nvPicPr>
          <p:cNvPr id="5" name="Picture 2" descr="A group of people standing next to a lake&#10;&#10;Description automatically generated">
            <a:extLst>
              <a:ext uri="{FF2B5EF4-FFF2-40B4-BE49-F238E27FC236}">
                <a16:creationId xmlns:a16="http://schemas.microsoft.com/office/drawing/2014/main" id="{73238D8A-2527-81D8-24E9-D70CA1BA6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1853087"/>
            <a:ext cx="7884410" cy="44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4" name="Rectangle 5940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84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06" name="Rectangle 5940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4" name="Picture 2" descr="A group of people riding on the back of a boat&#10;&#10;Description automatically generated">
            <a:extLst>
              <a:ext uri="{FF2B5EF4-FFF2-40B4-BE49-F238E27FC236}">
                <a16:creationId xmlns:a16="http://schemas.microsoft.com/office/drawing/2014/main" id="{EC71CBDC-E32F-DB0D-180E-D7603B8E3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 bwMode="auto">
          <a:xfrm>
            <a:off x="857289" y="643467"/>
            <a:ext cx="742942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3" name="Rectangle 212">
            <a:extLst>
              <a:ext uri="{FF2B5EF4-FFF2-40B4-BE49-F238E27FC236}">
                <a16:creationId xmlns:a16="http://schemas.microsoft.com/office/drawing/2014/main" id="{71F6FCE1-8678-40F4-9644-79CD5333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Google Shape;198;p25"/>
          <p:cNvSpPr txBox="1">
            <a:spLocks noGrp="1"/>
          </p:cNvSpPr>
          <p:nvPr>
            <p:ph type="title"/>
          </p:nvPr>
        </p:nvSpPr>
        <p:spPr>
          <a:xfrm>
            <a:off x="4764172" y="507283"/>
            <a:ext cx="3751177" cy="1544062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Layover Day!</a:t>
            </a:r>
          </a:p>
        </p:txBody>
      </p:sp>
      <p:pic>
        <p:nvPicPr>
          <p:cNvPr id="201" name="Google Shape;201;p2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12264" y="176189"/>
            <a:ext cx="1963841" cy="2609757"/>
          </a:xfrm>
          <a:prstGeom prst="rect">
            <a:avLst/>
          </a:prstGeom>
          <a:noFill/>
        </p:spPr>
      </p:pic>
      <p:pic>
        <p:nvPicPr>
          <p:cNvPr id="199" name="Google Shape;199;p2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388370" y="689310"/>
            <a:ext cx="2104340" cy="1583515"/>
          </a:xfrm>
          <a:prstGeom prst="rect">
            <a:avLst/>
          </a:prstGeom>
          <a:noFill/>
        </p:spPr>
      </p:pic>
      <p:pic>
        <p:nvPicPr>
          <p:cNvPr id="200" name="Google Shape;200;p2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14034" y="2963362"/>
            <a:ext cx="4206950" cy="3165730"/>
          </a:xfrm>
          <a:prstGeom prst="rect">
            <a:avLst/>
          </a:prstGeom>
          <a:noFill/>
        </p:spPr>
      </p:pic>
      <p:sp>
        <p:nvSpPr>
          <p:cNvPr id="197" name="Google Shape;197;p25"/>
          <p:cNvSpPr txBox="1">
            <a:spLocks noGrp="1"/>
          </p:cNvSpPr>
          <p:nvPr>
            <p:ph idx="1"/>
          </p:nvPr>
        </p:nvSpPr>
        <p:spPr>
          <a:xfrm>
            <a:off x="4764172" y="2230733"/>
            <a:ext cx="3751177" cy="3946229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You will have a “layover day” in the middle of your trip and stay at the same campsite for two nights.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You’ll have a chance to sleep in, swim, play games, read and relax. Some groups may choose to take a day trip.</a:t>
            </a:r>
          </a:p>
        </p:txBody>
      </p:sp>
    </p:spTree>
    <p:extLst>
      <p:ext uri="{BB962C8B-B14F-4D97-AF65-F5344CB8AC3E}">
        <p14:creationId xmlns:p14="http://schemas.microsoft.com/office/powerpoint/2010/main" val="4197137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 picture containing outdoor, person, water, man&#10;&#10;Description automatically generated">
            <a:extLst>
              <a:ext uri="{FF2B5EF4-FFF2-40B4-BE49-F238E27FC236}">
                <a16:creationId xmlns:a16="http://schemas.microsoft.com/office/drawing/2014/main" id="{06149EF3-565E-5B25-BCA4-9C51E4AA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857250"/>
            <a:ext cx="7715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12" name="Rectangle 51211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B409DE-AAFB-BAEA-EB2F-83DC22A4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58141"/>
            <a:ext cx="7886700" cy="942664"/>
          </a:xfrm>
        </p:spPr>
        <p:txBody>
          <a:bodyPr>
            <a:normAutofit/>
          </a:bodyPr>
          <a:lstStyle/>
          <a:p>
            <a:pPr algn="ctr"/>
            <a:r>
              <a:rPr lang="en-US" sz="3800"/>
              <a:t>You will likely eat PANCAKES and PIZZA</a:t>
            </a:r>
          </a:p>
        </p:txBody>
      </p:sp>
      <p:pic>
        <p:nvPicPr>
          <p:cNvPr id="51202" name="Picture 2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5C0BB0EA-A127-60B8-EB83-F2083C5C8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571520"/>
            <a:ext cx="8178799" cy="460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2867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44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81" name="Rectangle 2868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 descr="Two people sitting on a rock&#10;&#10;Description automatically generated">
            <a:extLst>
              <a:ext uri="{FF2B5EF4-FFF2-40B4-BE49-F238E27FC236}">
                <a16:creationId xmlns:a16="http://schemas.microsoft.com/office/drawing/2014/main" id="{0CC62E8D-C59D-4DC3-3F7B-B6046242A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955" y="643467"/>
            <a:ext cx="742808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 group of people riding on the back of a boat&#10;&#10;Description automatically generated">
            <a:extLst>
              <a:ext uri="{FF2B5EF4-FFF2-40B4-BE49-F238E27FC236}">
                <a16:creationId xmlns:a16="http://schemas.microsoft.com/office/drawing/2014/main" id="{E8B45575-CE38-D22B-210A-5C331D6BF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F1B4E-F65F-204C-D7FC-93A511A5D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7F660-719E-3878-B446-99C49BB43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597C525-3DB3-0DB6-EB1B-49CE3A048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47" name="Rectangle 614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42" name="Picture 2" descr="A group of people swimming in a body of water&#10;&#10;Description automatically generated">
            <a:extLst>
              <a:ext uri="{FF2B5EF4-FFF2-40B4-BE49-F238E27FC236}">
                <a16:creationId xmlns:a16="http://schemas.microsoft.com/office/drawing/2014/main" id="{6C977D2A-5228-7368-7C58-58D581FAE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5" r="13332"/>
          <a:stretch/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Rectangle 614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1" name="Google Shape;331;p42"/>
          <p:cNvSpPr txBox="1"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spcAft>
                <a:spcPts val="0"/>
              </a:spcAft>
              <a:buSzPts val="3600"/>
            </a:pPr>
            <a:r>
              <a:rPr lang="en-US" sz="3500" dirty="0"/>
              <a:t>Your last day on the water</a:t>
            </a:r>
          </a:p>
        </p:txBody>
      </p:sp>
      <p:sp>
        <p:nvSpPr>
          <p:cNvPr id="332" name="Google Shape;332;p42"/>
          <p:cNvSpPr txBox="1">
            <a:spLocks noGrp="1"/>
          </p:cNvSpPr>
          <p:nvPr>
            <p:ph sz="half" idx="1"/>
          </p:nvPr>
        </p:nvSpPr>
        <p:spPr>
          <a:xfrm>
            <a:off x="5648707" y="2434201"/>
            <a:ext cx="2866642" cy="374276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-US" sz="1700" dirty="0"/>
              <a:t>On the last day of your canoe trip, you will arrive back at the canoe base around 2 pm.</a:t>
            </a:r>
            <a:r>
              <a:rPr lang="en-US" sz="1700" b="1" dirty="0"/>
              <a:t> </a:t>
            </a:r>
            <a:r>
              <a:rPr lang="en-US" sz="1700" dirty="0"/>
              <a:t>We will greet you at the landing, and then you’ll: </a:t>
            </a:r>
          </a:p>
          <a:p>
            <a:pPr marL="457200" marR="0" lvl="0"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2400"/>
            </a:pPr>
            <a:r>
              <a:rPr lang="en-US" sz="1700" b="0" i="0" u="none" strike="noStrike" cap="none" dirty="0">
                <a:sym typeface="Arial"/>
              </a:rPr>
              <a:t>Take a hot shower</a:t>
            </a:r>
          </a:p>
          <a:p>
            <a:pPr marL="457200" marR="0" lv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</a:pPr>
            <a:r>
              <a:rPr lang="en-US" sz="1700" b="0" i="0" u="none" strike="noStrike" cap="none" dirty="0">
                <a:sym typeface="Arial"/>
              </a:rPr>
              <a:t>Shop at our awesome Trading Post - Cool swag available! </a:t>
            </a:r>
          </a:p>
          <a:p>
            <a:pPr marL="457200" marR="0" lv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</a:pPr>
            <a:r>
              <a:rPr lang="en-US" sz="1700" b="0" i="0" u="none" strike="noStrike" cap="none" dirty="0">
                <a:sym typeface="Arial"/>
              </a:rPr>
              <a:t>Repack your gear</a:t>
            </a:r>
          </a:p>
          <a:p>
            <a:pPr marL="457200" marR="0" lv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</a:pPr>
            <a:r>
              <a:rPr lang="en-US" sz="1700" b="0" i="0" u="none" strike="noStrike" cap="none" dirty="0">
                <a:sym typeface="Arial"/>
              </a:rPr>
              <a:t>Say goodbye to your guides </a:t>
            </a:r>
          </a:p>
          <a:p>
            <a:pPr marL="457200" marR="0" lv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</a:pPr>
            <a:r>
              <a:rPr lang="en-US" sz="1700" b="0" i="0" u="none" strike="noStrike" cap="none" dirty="0">
                <a:sym typeface="Arial"/>
              </a:rPr>
              <a:t>Leave around 4pm</a:t>
            </a:r>
          </a:p>
          <a:p>
            <a:pPr marL="0" lvl="0">
              <a:spcBef>
                <a:spcPts val="600"/>
              </a:spcBef>
              <a:spcAft>
                <a:spcPts val="0"/>
              </a:spcAft>
              <a:buSzPts val="3000"/>
            </a:pPr>
            <a:endParaRPr lang="en-US" sz="17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136" name="Rectangle 48135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EAF491-3E84-983B-9772-F1C579DBC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86423"/>
            <a:ext cx="7886700" cy="111438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3500" kern="1200">
                <a:latin typeface="+mj-lt"/>
                <a:ea typeface="+mj-ea"/>
                <a:cs typeface="+mj-cs"/>
              </a:rPr>
              <a:t>Our trips end with an unparalleled feeling of accomplishment.</a:t>
            </a:r>
            <a:endParaRPr lang="en-US" sz="3500"/>
          </a:p>
        </p:txBody>
      </p:sp>
      <p:pic>
        <p:nvPicPr>
          <p:cNvPr id="48131" name="Picture 5" descr="Image may contain: 7 people">
            <a:extLst>
              <a:ext uri="{FF2B5EF4-FFF2-40B4-BE49-F238E27FC236}">
                <a16:creationId xmlns:a16="http://schemas.microsoft.com/office/drawing/2014/main" id="{91084A69-F63D-E700-DB34-B0F84A593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4"/>
          <a:stretch/>
        </p:blipFill>
        <p:spPr bwMode="auto">
          <a:xfrm>
            <a:off x="20" y="10"/>
            <a:ext cx="9143980" cy="50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Okay, I’m sold. What’s next? </a:t>
            </a:r>
            <a:endParaRPr dirty="0"/>
          </a:p>
        </p:txBody>
      </p:sp>
      <p:sp>
        <p:nvSpPr>
          <p:cNvPr id="340" name="Google Shape;340;p4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/>
              <a:t>Destination, Standard Trip, or Flex Trip?</a:t>
            </a:r>
            <a:endParaRPr sz="20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B53A06-F796-6CEF-7F7F-2625646B7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Destination?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0C4D4-FAC4-8742-6C74-FB107C105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42425"/>
                </a:solidFill>
                <a:latin typeface="Trefoil Sans Regular"/>
              </a:rPr>
              <a:t>For Cadette, Senior, and Ambassador Girl Scouts who will travel independently </a:t>
            </a:r>
          </a:p>
          <a:p>
            <a:r>
              <a:rPr lang="en-US" dirty="0">
                <a:solidFill>
                  <a:srgbClr val="242425"/>
                </a:solidFill>
                <a:latin typeface="Trefoil Sans Regular"/>
              </a:rPr>
              <a:t>Apply for a trip on their own</a:t>
            </a:r>
          </a:p>
          <a:p>
            <a:r>
              <a:rPr lang="en-US" dirty="0">
                <a:solidFill>
                  <a:srgbClr val="242425"/>
                </a:solidFill>
                <a:latin typeface="Trefoil Sans Regular"/>
              </a:rPr>
              <a:t>Make friends from all over the country as they travel with other Girl Scouts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51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Rectangle 3994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4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45" name="Rectangle 3994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38" name="Picture 2" descr="A person riding on the back of a boat&#10;&#10;Description automatically generated">
            <a:extLst>
              <a:ext uri="{FF2B5EF4-FFF2-40B4-BE49-F238E27FC236}">
                <a16:creationId xmlns:a16="http://schemas.microsoft.com/office/drawing/2014/main" id="{A5A71A2A-4B7A-F07A-07D2-C7794ED2E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955" y="643467"/>
            <a:ext cx="742808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790" name="Rectangle 7478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3CDD76-7F94-054A-DBE6-B1762CB0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pPr fontAlgn="base"/>
            <a:r>
              <a:rPr lang="en-US" sz="2200" b="0" i="0" dirty="0">
                <a:effectLst/>
                <a:latin typeface="GirlScout-TextBook"/>
              </a:rPr>
              <a:t>North Country Rock-N-Wilderness </a:t>
            </a:r>
            <a:r>
              <a:rPr lang="en-US" sz="2200" i="0" dirty="0">
                <a:effectLst/>
                <a:latin typeface="GirlScout-TextBook"/>
              </a:rPr>
              <a:t>includes a</a:t>
            </a:r>
            <a:r>
              <a:rPr lang="en-US" sz="2200" b="0" i="0" dirty="0">
                <a:effectLst/>
                <a:latin typeface="GirlScout-TextBook"/>
              </a:rPr>
              <a:t> w</a:t>
            </a:r>
            <a:r>
              <a:rPr lang="en-US" sz="2200" dirty="0">
                <a:latin typeface="GirlScout-TextBook"/>
              </a:rPr>
              <a:t>hitewater adventure, ropes course, and a 7 to 10-day canoe trip</a:t>
            </a:r>
            <a:endParaRPr lang="en-US" sz="2200" b="0" i="0" dirty="0">
              <a:effectLst/>
              <a:latin typeface="GirlScout-TextBook"/>
            </a:endParaRPr>
          </a:p>
        </p:txBody>
      </p:sp>
      <p:pic>
        <p:nvPicPr>
          <p:cNvPr id="74754" name="Picture 2" descr="HTML5 Icon">
            <a:extLst>
              <a:ext uri="{FF2B5EF4-FFF2-40B4-BE49-F238E27FC236}">
                <a16:creationId xmlns:a16="http://schemas.microsoft.com/office/drawing/2014/main" id="{ED9E7CB1-3F5F-9CE5-BB47-719F4755D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2" r="27090" b="1"/>
          <a:stretch/>
        </p:blipFill>
        <p:spPr bwMode="auto">
          <a:xfrm>
            <a:off x="20" y="10"/>
            <a:ext cx="520227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3DC1A7-106C-BCD3-B981-148452F18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41516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1700" dirty="0"/>
          </a:p>
          <a:p>
            <a:r>
              <a:rPr lang="en-US" sz="1900" dirty="0"/>
              <a:t>Session 1: </a:t>
            </a:r>
            <a:r>
              <a:rPr lang="en-US" sz="1900" b="0" i="0" dirty="0">
                <a:effectLst/>
                <a:latin typeface="GirlScout-TextBook"/>
              </a:rPr>
              <a:t>July 5-16, 2024</a:t>
            </a:r>
          </a:p>
          <a:p>
            <a:pPr lvl="1" fontAlgn="base"/>
            <a:r>
              <a:rPr lang="en-US" sz="1900" dirty="0">
                <a:latin typeface="GirlScout-TextBook"/>
              </a:rPr>
              <a:t>Cadette–7th Grade</a:t>
            </a:r>
          </a:p>
          <a:p>
            <a:pPr lvl="1" fontAlgn="base"/>
            <a:r>
              <a:rPr lang="en-US" sz="1900" dirty="0">
                <a:latin typeface="GirlScout-TextBook"/>
              </a:rPr>
              <a:t>Cadette</a:t>
            </a:r>
            <a:r>
              <a:rPr lang="en-US" sz="1900" b="0" i="0" dirty="0">
                <a:effectLst/>
                <a:latin typeface="GirlScout-TextBook"/>
              </a:rPr>
              <a:t>–8th Grade</a:t>
            </a:r>
          </a:p>
          <a:p>
            <a:pPr lvl="1" fontAlgn="base"/>
            <a:r>
              <a:rPr lang="en-US" sz="1900" b="0" i="0" dirty="0">
                <a:effectLst/>
                <a:latin typeface="GirlScout-TextBook"/>
              </a:rPr>
              <a:t>Senior–9th Grade</a:t>
            </a:r>
          </a:p>
          <a:p>
            <a:r>
              <a:rPr lang="en-US" sz="1900" dirty="0"/>
              <a:t>Session 2: </a:t>
            </a:r>
            <a:r>
              <a:rPr lang="en-US" sz="1900" b="0" i="0" dirty="0">
                <a:effectLst/>
                <a:latin typeface="GirlScout-TextBook"/>
              </a:rPr>
              <a:t>July 22 - Aug 5, 2024</a:t>
            </a:r>
          </a:p>
          <a:p>
            <a:pPr lvl="1"/>
            <a:r>
              <a:rPr lang="en-US" sz="1900" b="0" i="0" dirty="0">
                <a:effectLst/>
                <a:latin typeface="GirlScout-TextBook"/>
              </a:rPr>
              <a:t>Senior–10th Grade</a:t>
            </a:r>
          </a:p>
          <a:p>
            <a:pPr lvl="1"/>
            <a:r>
              <a:rPr lang="en-US" sz="1900" b="0" i="0" dirty="0">
                <a:effectLst/>
                <a:latin typeface="GirlScout-TextBook"/>
              </a:rPr>
              <a:t> Ambassador–11th Grade</a:t>
            </a:r>
          </a:p>
          <a:p>
            <a:pPr lvl="1"/>
            <a:r>
              <a:rPr lang="en-US" sz="1900" b="0" i="0" dirty="0">
                <a:effectLst/>
                <a:latin typeface="GirlScout-TextBook"/>
              </a:rPr>
              <a:t>Ambassador–12th Grade</a:t>
            </a:r>
          </a:p>
          <a:p>
            <a:pPr lvl="1"/>
            <a:r>
              <a:rPr lang="en-US" sz="1900" b="0" i="0" dirty="0">
                <a:effectLst/>
                <a:latin typeface="GirlScout-TextBook"/>
              </a:rPr>
              <a:t>Ambassador–12th Grade Graduate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Apply for our </a:t>
            </a:r>
            <a:r>
              <a:rPr lang="en-US" sz="2200" dirty="0">
                <a:hlinkClick r:id="rId3"/>
              </a:rPr>
              <a:t>Destination</a:t>
            </a:r>
            <a:r>
              <a:rPr lang="en-US" sz="2200" dirty="0"/>
              <a:t>. </a:t>
            </a:r>
          </a:p>
          <a:p>
            <a:pPr lvl="1"/>
            <a:endParaRPr lang="en-US" sz="1700" dirty="0">
              <a:latin typeface="GirlScout-TextBook"/>
            </a:endParaRPr>
          </a:p>
        </p:txBody>
      </p:sp>
    </p:spTree>
    <p:extLst>
      <p:ext uri="{BB962C8B-B14F-4D97-AF65-F5344CB8AC3E}">
        <p14:creationId xmlns:p14="http://schemas.microsoft.com/office/powerpoint/2010/main" val="21371314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180" name="Rectangle 49179">
            <a:extLst>
              <a:ext uri="{FF2B5EF4-FFF2-40B4-BE49-F238E27FC236}">
                <a16:creationId xmlns:a16="http://schemas.microsoft.com/office/drawing/2014/main" id="{AA3C4BBB-74A1-4831-90A7-709289EF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9EA6E-F9FF-8F09-0FFD-C1E653257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694" y="187460"/>
            <a:ext cx="2832609" cy="2046943"/>
          </a:xfrm>
        </p:spPr>
        <p:txBody>
          <a:bodyPr anchor="ctr">
            <a:normAutofit/>
          </a:bodyPr>
          <a:lstStyle/>
          <a:p>
            <a:r>
              <a:rPr lang="en-US" sz="3500" dirty="0"/>
              <a:t>Standard Trips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84317F-8434-8C1C-2816-AC3B5267C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29" y="1837065"/>
            <a:ext cx="5261159" cy="394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EEA36-8FB8-5306-4534-6EDA84B3C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299" y="1643743"/>
            <a:ext cx="3052158" cy="4735285"/>
          </a:xfrm>
        </p:spPr>
        <p:txBody>
          <a:bodyPr>
            <a:noAutofit/>
          </a:bodyPr>
          <a:lstStyle/>
          <a:p>
            <a:r>
              <a:rPr lang="en-US" sz="1800" dirty="0"/>
              <a:t>Scheduled by Girl Scouts Lake and Pines and advertised in our camp guide</a:t>
            </a:r>
          </a:p>
          <a:p>
            <a:r>
              <a:rPr lang="en-US" sz="1800" dirty="0"/>
              <a:t>Ranging from a “Get Your Feet Wet” session (3 days in the woods) to an “Old Pro” session (10 days in the woods)</a:t>
            </a:r>
          </a:p>
          <a:p>
            <a:r>
              <a:rPr lang="en-US" sz="1800" dirty="0"/>
              <a:t>We also offer a “Women in the Wilderness” session</a:t>
            </a:r>
          </a:p>
          <a:p>
            <a:r>
              <a:rPr lang="en-US" sz="1800" dirty="0"/>
              <a:t>Check our camp guide in the spring at </a:t>
            </a:r>
            <a:r>
              <a:rPr lang="en-US" sz="1800" dirty="0">
                <a:hlinkClick r:id="rId4"/>
              </a:rPr>
              <a:t>https://www.girlscoutslp.org/en/members/for-girl-scouts/camp-and-outdoors.html</a:t>
            </a:r>
            <a:r>
              <a:rPr lang="en-US" sz="1800" dirty="0"/>
              <a:t> to find trip offerings</a:t>
            </a:r>
          </a:p>
        </p:txBody>
      </p:sp>
    </p:spTree>
    <p:extLst>
      <p:ext uri="{BB962C8B-B14F-4D97-AF65-F5344CB8AC3E}">
        <p14:creationId xmlns:p14="http://schemas.microsoft.com/office/powerpoint/2010/main" val="8785544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161" name="Rectangle 4916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9EA6E-F9FF-8F09-0FFD-C1E653257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 dirty="0"/>
              <a:t>Flex Trips</a:t>
            </a:r>
          </a:p>
        </p:txBody>
      </p:sp>
      <p:pic>
        <p:nvPicPr>
          <p:cNvPr id="49156" name="Picture 2" descr="C:\Users\NLCB\AppData\Local\Temp\Tough Girl Scouts, by Lindsey Lee.jpg">
            <a:extLst>
              <a:ext uri="{FF2B5EF4-FFF2-40B4-BE49-F238E27FC236}">
                <a16:creationId xmlns:a16="http://schemas.microsoft.com/office/drawing/2014/main" id="{DC16F4B7-57EB-21B7-72F1-F14D0DBB7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r="26780" b="-2"/>
          <a:stretch/>
        </p:blipFill>
        <p:spPr bwMode="auto">
          <a:xfrm>
            <a:off x="20" y="10"/>
            <a:ext cx="520227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EEA36-8FB8-5306-4534-6EDA84B3C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2000" dirty="0"/>
              <a:t>Flexible scheduling</a:t>
            </a:r>
          </a:p>
          <a:p>
            <a:r>
              <a:rPr lang="en-US" sz="2000" dirty="0"/>
              <a:t>Organize your own group and chaperones</a:t>
            </a:r>
          </a:p>
          <a:p>
            <a:r>
              <a:rPr lang="en-US" sz="2000" dirty="0"/>
              <a:t>Apply in November for your preferred dates</a:t>
            </a:r>
          </a:p>
          <a:p>
            <a:r>
              <a:rPr lang="en-US" sz="2000" dirty="0"/>
              <a:t>Join our mailing list at </a:t>
            </a:r>
            <a:r>
              <a:rPr lang="en-US" sz="2000" dirty="0">
                <a:hlinkClick r:id="rId3"/>
              </a:rPr>
              <a:t>http://nlcbaa.org</a:t>
            </a:r>
            <a:r>
              <a:rPr lang="en-US" sz="2000" dirty="0"/>
              <a:t> to learn when flex trip sign ups are due each fall</a:t>
            </a:r>
          </a:p>
        </p:txBody>
      </p:sp>
    </p:spTree>
    <p:extLst>
      <p:ext uri="{BB962C8B-B14F-4D97-AF65-F5344CB8AC3E}">
        <p14:creationId xmlns:p14="http://schemas.microsoft.com/office/powerpoint/2010/main" val="29942540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I’m bringing a crew! FAQ</a:t>
            </a:r>
            <a:endParaRPr dirty="0"/>
          </a:p>
        </p:txBody>
      </p:sp>
      <p:sp>
        <p:nvSpPr>
          <p:cNvPr id="361" name="Google Shape;361;p4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" dirty="0"/>
              <a:t>How and when do I get to Ely? </a:t>
            </a:r>
            <a:endParaRPr dirty="0"/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" dirty="0"/>
              <a:t>Where can we stay beforehand?</a:t>
            </a:r>
            <a:endParaRPr dirty="0"/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" dirty="0"/>
              <a:t>How many people can I bring?</a:t>
            </a:r>
            <a:endParaRPr dirty="0"/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" dirty="0"/>
              <a:t>Can adults come?</a:t>
            </a:r>
            <a:endParaRPr dirty="0"/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" dirty="0"/>
              <a:t>What kind of gear do we need?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" dirty="0"/>
              <a:t>How much does it cost?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What other activities or sites should we see in the region?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6400" y="1645340"/>
            <a:ext cx="4855590" cy="49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/>
          <p:nvPr/>
        </p:nvSpPr>
        <p:spPr>
          <a:xfrm>
            <a:off x="5445475" y="3870800"/>
            <a:ext cx="168000" cy="184200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GirlScout-TextBook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4960613" y="3493425"/>
            <a:ext cx="168000" cy="184200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GirlScout-TextBook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4880200" y="5329975"/>
            <a:ext cx="168000" cy="184200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GirlScout-TextBook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1030050" y="3203475"/>
            <a:ext cx="39396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b="1">
                <a:latin typeface="GirlScout-TextBook"/>
                <a:ea typeface="Trebuchet MS"/>
                <a:cs typeface="Trebuchet MS"/>
                <a:sym typeface="Trebuchet MS"/>
              </a:rPr>
              <a:t>Hibbing (HIB): 85 miles or</a:t>
            </a:r>
            <a:endParaRPr b="1">
              <a:latin typeface="GirlScout-TextBook"/>
              <a:ea typeface="Trebuchet MS"/>
              <a:cs typeface="Trebuchet MS"/>
              <a:sym typeface="Trebuchet MS"/>
            </a:endParaRPr>
          </a:p>
          <a:p>
            <a:pPr algn="r"/>
            <a:r>
              <a:rPr lang="en" b="1">
                <a:latin typeface="GirlScout-TextBook"/>
                <a:ea typeface="Trebuchet MS"/>
                <a:cs typeface="Trebuchet MS"/>
                <a:sym typeface="Trebuchet MS"/>
              </a:rPr>
              <a:t> about 1.5-2 hrs to Girl Scout Base</a:t>
            </a:r>
            <a:endParaRPr b="1">
              <a:latin typeface="GirlScout-TextBook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4663025" y="3941425"/>
            <a:ext cx="46557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>
                <a:latin typeface="GirlScout-TextBook"/>
                <a:ea typeface="Trebuchet MS"/>
                <a:cs typeface="Trebuchet MS"/>
                <a:sym typeface="Trebuchet MS"/>
              </a:rPr>
              <a:t>Duluth (DLH): 125 miles or about </a:t>
            </a:r>
            <a:endParaRPr b="1">
              <a:latin typeface="GirlScout-TextBook"/>
              <a:ea typeface="Trebuchet MS"/>
              <a:cs typeface="Trebuchet MS"/>
              <a:sym typeface="Trebuchet MS"/>
            </a:endParaRPr>
          </a:p>
          <a:p>
            <a:r>
              <a:rPr lang="en" b="1">
                <a:latin typeface="GirlScout-TextBook"/>
                <a:ea typeface="Trebuchet MS"/>
                <a:cs typeface="Trebuchet MS"/>
                <a:sym typeface="Trebuchet MS"/>
              </a:rPr>
              <a:t>2.5 hrs to Girl Scout Base</a:t>
            </a:r>
            <a:endParaRPr b="1">
              <a:latin typeface="GirlScout-TextBook"/>
              <a:ea typeface="Trebuchet MS"/>
              <a:cs typeface="Trebuchet MS"/>
              <a:sym typeface="Trebuchet MS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1610425" y="5452125"/>
            <a:ext cx="4655700" cy="3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b="1">
                <a:latin typeface="GirlScout-TextBook"/>
                <a:ea typeface="Trebuchet MS"/>
                <a:cs typeface="Trebuchet MS"/>
                <a:sym typeface="Trebuchet MS"/>
              </a:rPr>
              <a:t>Minneapolis/St Paul (MSP): 265 miles or about 4.5-5 hours to Girl Scout Base</a:t>
            </a:r>
            <a:endParaRPr b="1">
              <a:latin typeface="GirlScout-TextBook"/>
              <a:ea typeface="Trebuchet MS"/>
              <a:cs typeface="Trebuchet MS"/>
              <a:sym typeface="Trebuchet MS"/>
            </a:endParaRPr>
          </a:p>
          <a:p>
            <a:endParaRPr b="1">
              <a:latin typeface="GirlScout-TextBook"/>
              <a:ea typeface="Trebuchet MS"/>
              <a:cs typeface="Trebuchet MS"/>
              <a:sym typeface="Trebuchet MS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6587525" y="5294025"/>
            <a:ext cx="1974300" cy="12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>
                <a:latin typeface="GirlScout-TextBook"/>
                <a:ea typeface="Trebuchet MS"/>
                <a:cs typeface="Trebuchet MS"/>
                <a:sym typeface="Trebuchet MS"/>
              </a:rPr>
              <a:t>Chicago, IL: 600 miles or about 10.5 hrs to </a:t>
            </a:r>
            <a:endParaRPr b="1">
              <a:latin typeface="GirlScout-TextBook"/>
              <a:ea typeface="Trebuchet MS"/>
              <a:cs typeface="Trebuchet MS"/>
              <a:sym typeface="Trebuchet MS"/>
            </a:endParaRPr>
          </a:p>
          <a:p>
            <a:r>
              <a:rPr lang="en" b="1">
                <a:latin typeface="GirlScout-TextBook"/>
                <a:ea typeface="Trebuchet MS"/>
                <a:cs typeface="Trebuchet MS"/>
                <a:sym typeface="Trebuchet MS"/>
              </a:rPr>
              <a:t>Girl Scout Base</a:t>
            </a:r>
            <a:endParaRPr b="1">
              <a:latin typeface="GirlScout-TextBook"/>
              <a:ea typeface="Trebuchet MS"/>
              <a:cs typeface="Trebuchet MS"/>
              <a:sym typeface="Trebuchet MS"/>
            </a:endParaRPr>
          </a:p>
          <a:p>
            <a:endParaRPr b="1">
              <a:latin typeface="GirlScout-TextBook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" name="Google Shape;136;p17"/>
          <p:cNvSpPr/>
          <p:nvPr/>
        </p:nvSpPr>
        <p:spPr>
          <a:xfrm rot="2676394">
            <a:off x="8301361" y="5929832"/>
            <a:ext cx="494279" cy="2897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GirlScout-TextBook"/>
            </a:endParaRPr>
          </a:p>
        </p:txBody>
      </p:sp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How do I get to Ely, Minnesota?</a:t>
            </a:r>
            <a:endParaRPr dirty="0"/>
          </a:p>
        </p:txBody>
      </p:sp>
      <p:sp>
        <p:nvSpPr>
          <p:cNvPr id="138" name="Google Shape;138;p17"/>
          <p:cNvSpPr txBox="1"/>
          <p:nvPr/>
        </p:nvSpPr>
        <p:spPr>
          <a:xfrm>
            <a:off x="644375" y="1227900"/>
            <a:ext cx="3725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>
                <a:latin typeface="GirlScout-TextBook"/>
                <a:ea typeface="Trebuchet MS"/>
                <a:cs typeface="Trebuchet MS"/>
                <a:sym typeface="Trebuchet MS"/>
              </a:rPr>
              <a:t>Ely is well-served by good roads and three airports within reasonable driving distance. </a:t>
            </a:r>
            <a:endParaRPr sz="2400" dirty="0">
              <a:latin typeface="GirlScout-TextBook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When do I arrive?</a:t>
            </a:r>
            <a:endParaRPr/>
          </a:p>
        </p:txBody>
      </p:sp>
      <p:sp>
        <p:nvSpPr>
          <p:cNvPr id="384" name="Google Shape;384;p4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"/>
              <a:t>Meet Canoe Base staff at the Forest Service Building in Ely at 1:00 pm on your arrival day to caravan to the canoe base, about 20 minutes east of town.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"/>
              <a:t>1393 Hwy 169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"/>
              <a:t>Ely, Mn 55731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"/>
              <a:t>Many crews drive up from Duluth or Minneapolis / St. Paul on this day.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0" name="Rectangle 17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894C1D3-7CDA-893B-AD7D-D315C5594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0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/>
              <a:t>What is the Janette Pollay house and how can we use it?</a:t>
            </a:r>
          </a:p>
        </p:txBody>
      </p:sp>
      <p:sp>
        <p:nvSpPr>
          <p:cNvPr id="146" name="Google Shape;146;p18"/>
          <p:cNvSpPr txBox="1"/>
          <p:nvPr/>
        </p:nvSpPr>
        <p:spPr>
          <a:xfrm>
            <a:off x="628650" y="1825625"/>
            <a:ext cx="3114580" cy="430346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514350" indent="-228600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700"/>
              <a:t>Large two-story, Girl Scout cabin in Duluth</a:t>
            </a:r>
          </a:p>
          <a:p>
            <a:pPr marL="514350" indent="-228600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700"/>
              <a:t>It is a perfect distance from the canoe base to use either the night before or after your trip, about 2-2.5 hours.</a:t>
            </a:r>
          </a:p>
          <a:p>
            <a:pPr marL="514350" indent="-228600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700"/>
              <a:t>There are mattresses to sleep on and a kitchen to cook in. </a:t>
            </a:r>
          </a:p>
          <a:p>
            <a:pPr marL="514350" indent="-228600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700"/>
              <a:t>About $50/night, per crew... cheaper than a hotel; easier than a campground.</a:t>
            </a:r>
          </a:p>
        </p:txBody>
      </p:sp>
      <p:pic>
        <p:nvPicPr>
          <p:cNvPr id="147" name="Google Shape;147;p18"/>
          <p:cNvPicPr preferRelativeResize="0"/>
          <p:nvPr/>
        </p:nvPicPr>
        <p:blipFill rotWithShape="1">
          <a:blip r:embed="rId3"/>
          <a:srcRect l="12912" r="11050" b="3"/>
          <a:stretch/>
        </p:blipFill>
        <p:spPr>
          <a:xfrm>
            <a:off x="3887625" y="1904282"/>
            <a:ext cx="4627724" cy="4224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many people can come?</a:t>
            </a:r>
            <a:endParaRPr dirty="0"/>
          </a:p>
        </p:txBody>
      </p:sp>
      <p:sp>
        <p:nvSpPr>
          <p:cNvPr id="230" name="Google Shape;230;p2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Typically, a full crew has at least 5 girl and/or adult participants.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 you have fewer, not to worry! We can combine you with other participants.</a:t>
            </a:r>
            <a:endParaRPr dirty="0"/>
          </a:p>
        </p:txBody>
      </p:sp>
      <p:sp>
        <p:nvSpPr>
          <p:cNvPr id="232" name="Google Shape;232;p29"/>
          <p:cNvSpPr txBox="1"/>
          <p:nvPr/>
        </p:nvSpPr>
        <p:spPr>
          <a:xfrm>
            <a:off x="4340900" y="2396525"/>
            <a:ext cx="3928800" cy="43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9"/>
          <p:cNvSpPr txBox="1"/>
          <p:nvPr/>
        </p:nvSpPr>
        <p:spPr>
          <a:xfrm>
            <a:off x="4760175" y="3233700"/>
            <a:ext cx="3810000" cy="4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If you have more than 8 people, we will work with you to split into two or more groups.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i="1" dirty="0">
                <a:latin typeface="Trebuchet MS"/>
                <a:ea typeface="Trebuchet MS"/>
                <a:cs typeface="Trebuchet MS"/>
                <a:sym typeface="Trebuchet MS"/>
              </a:rPr>
              <a:t>Some groups have enjoyed having parents and leaders in one group and girls in another!</a:t>
            </a:r>
            <a:endParaRPr sz="2400" i="1" dirty="0"/>
          </a:p>
        </p:txBody>
      </p:sp>
      <p:pic>
        <p:nvPicPr>
          <p:cNvPr id="234" name="Google Shape;2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26" y="3654424"/>
            <a:ext cx="3657600" cy="283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Your Girl Scout Crew</a:t>
            </a:r>
            <a:endParaRPr dirty="0"/>
          </a:p>
        </p:txBody>
      </p:sp>
      <p:sp>
        <p:nvSpPr>
          <p:cNvPr id="221" name="Google Shape;221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BWCAW regulations limit groups in the Boundary Waters to 9 people.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That means 5-8 of YOU and 1-2 wilderness canoe guides from the Northern Lakes Girl Scout Canoe Base.</a:t>
            </a:r>
            <a:endParaRPr sz="2400" dirty="0"/>
          </a:p>
        </p:txBody>
      </p:sp>
      <p:pic>
        <p:nvPicPr>
          <p:cNvPr id="223" name="Google Shape;2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84001">
            <a:off x="4475199" y="612600"/>
            <a:ext cx="3912275" cy="293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4;p28">
            <a:extLst>
              <a:ext uri="{FF2B5EF4-FFF2-40B4-BE49-F238E27FC236}">
                <a16:creationId xmlns:a16="http://schemas.microsoft.com/office/drawing/2014/main" id="{073C19A0-5529-D69C-03AC-A4C085FF5B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026201">
            <a:off x="562504" y="511830"/>
            <a:ext cx="3722688" cy="2751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6E22B-8306-B217-BD72-5524784B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Can adults come? What qualifications do they need?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32452-66AA-2068-B5B7-2789398E4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Yes, adults are welcome, though a leader is not required, since the Canoe Base provides guides.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Lora" pitchFamily="2" charset="0"/>
              </a:rPr>
              <a:t>No, adults don’t need special qualifications -- they just need to be supportive of the girls and want to have fun, too!</a:t>
            </a:r>
            <a:endParaRPr lang="en-US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96A8EFD6-19E6-004A-4184-193B13044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6713" y="2631038"/>
            <a:ext cx="5149115" cy="38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8EE3E49-2191-D582-05E8-FDF354788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72288" y="-7018338"/>
            <a:ext cx="3771325" cy="283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42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Rectangle 4096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D3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9" name="Rectangle 4096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62" name="Picture 2" descr="A person riding on the back of a boat in the water&#10;&#10;Description automatically generated">
            <a:extLst>
              <a:ext uri="{FF2B5EF4-FFF2-40B4-BE49-F238E27FC236}">
                <a16:creationId xmlns:a16="http://schemas.microsoft.com/office/drawing/2014/main" id="{168C2B4D-CE27-A469-84CF-6F61FFEE4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955" y="643467"/>
            <a:ext cx="742808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0" name="Rectangle 279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Google Shape;265;p33"/>
          <p:cNvSpPr txBox="1">
            <a:spLocks noGrp="1"/>
          </p:cNvSpPr>
          <p:nvPr>
            <p:ph type="title"/>
          </p:nvPr>
        </p:nvSpPr>
        <p:spPr>
          <a:xfrm>
            <a:off x="441756" y="502400"/>
            <a:ext cx="2525379" cy="1818064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What kind of gear does the NLCB provide?</a:t>
            </a:r>
          </a:p>
        </p:txBody>
      </p:sp>
      <p:pic>
        <p:nvPicPr>
          <p:cNvPr id="267" name="Google Shape;267;p33"/>
          <p:cNvPicPr preferRelativeResize="0"/>
          <p:nvPr/>
        </p:nvPicPr>
        <p:blipFill rotWithShape="1">
          <a:blip r:embed="rId3"/>
          <a:srcRect l="5492" r="2253" b="1"/>
          <a:stretch/>
        </p:blipFill>
        <p:spPr>
          <a:xfrm>
            <a:off x="3416427" y="6"/>
            <a:ext cx="5727572" cy="2762724"/>
          </a:xfrm>
          <a:prstGeom prst="rect">
            <a:avLst/>
          </a:prstGeom>
          <a:noFill/>
        </p:spPr>
      </p:pic>
      <p:sp>
        <p:nvSpPr>
          <p:cNvPr id="279" name="Rectangle 278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266" name="Google Shape;266;p33"/>
          <p:cNvPicPr preferRelativeResize="0"/>
          <p:nvPr/>
        </p:nvPicPr>
        <p:blipFill rotWithShape="1">
          <a:blip r:embed="rId4"/>
          <a:srcRect l="27002" r="38172" b="1"/>
          <a:stretch/>
        </p:blipFill>
        <p:spPr>
          <a:xfrm>
            <a:off x="20" y="2826737"/>
            <a:ext cx="3424313" cy="4031263"/>
          </a:xfrm>
          <a:prstGeom prst="rect">
            <a:avLst/>
          </a:prstGeom>
          <a:noFill/>
        </p:spPr>
      </p:pic>
      <p:sp>
        <p:nvSpPr>
          <p:cNvPr id="264" name="Google Shape;264;p33"/>
          <p:cNvSpPr txBox="1">
            <a:spLocks noGrp="1"/>
          </p:cNvSpPr>
          <p:nvPr>
            <p:ph idx="1"/>
          </p:nvPr>
        </p:nvSpPr>
        <p:spPr>
          <a:xfrm>
            <a:off x="4087224" y="3204995"/>
            <a:ext cx="4306824" cy="3157705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 fontScale="92500" lnSpcReduction="20000"/>
          </a:bodyPr>
          <a:lstStyle/>
          <a:p>
            <a:pPr marL="196850" lvl="0" indent="-17145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000" dirty="0"/>
              <a:t>Tents</a:t>
            </a:r>
          </a:p>
          <a:p>
            <a:pPr marL="196850" lvl="0" indent="-17145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000" dirty="0"/>
              <a:t>Canoes</a:t>
            </a:r>
          </a:p>
          <a:p>
            <a:pPr marL="196850" lvl="0" indent="-17145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000" dirty="0"/>
              <a:t>PFDs (lifejackets) </a:t>
            </a:r>
          </a:p>
          <a:p>
            <a:pPr marL="196850" lvl="0" indent="-17145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000" dirty="0"/>
              <a:t>Paddles</a:t>
            </a:r>
          </a:p>
          <a:p>
            <a:pPr marL="196850" lvl="0" indent="-17145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000" dirty="0"/>
              <a:t>Packs to carry personal and group gear</a:t>
            </a:r>
          </a:p>
          <a:p>
            <a:pPr marL="196850" lvl="0" indent="-17145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000" dirty="0"/>
              <a:t>Cups, bowls and eating utensils for all</a:t>
            </a:r>
          </a:p>
          <a:p>
            <a:pPr marL="196850" lvl="0" indent="-17145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000" dirty="0"/>
              <a:t>Cooking gear </a:t>
            </a:r>
          </a:p>
          <a:p>
            <a:pPr marL="196850" lvl="0" indent="-17145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000" dirty="0"/>
              <a:t>Tasty food!</a:t>
            </a:r>
          </a:p>
          <a:p>
            <a:pPr marL="196850" lvl="0" indent="-17145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000" dirty="0"/>
              <a:t>Kitchen rain fly</a:t>
            </a:r>
          </a:p>
          <a:p>
            <a:pPr marL="196850" lvl="0" indent="-17145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000" dirty="0"/>
              <a:t>First aid kit</a:t>
            </a: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429" y="3404996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2" name="Rectangle 281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Google Shape;272;p34"/>
          <p:cNvSpPr txBox="1">
            <a:spLocks noGrp="1"/>
          </p:cNvSpPr>
          <p:nvPr>
            <p:ph type="title"/>
          </p:nvPr>
        </p:nvSpPr>
        <p:spPr>
          <a:xfrm>
            <a:off x="628650" y="556337"/>
            <a:ext cx="5098053" cy="1651404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/>
              <a:t>What kind of gear should participants bring?</a:t>
            </a:r>
          </a:p>
        </p:txBody>
      </p:sp>
      <p:sp>
        <p:nvSpPr>
          <p:cNvPr id="275" name="Google Shape;275;p34"/>
          <p:cNvSpPr txBox="1">
            <a:spLocks noGrp="1"/>
          </p:cNvSpPr>
          <p:nvPr>
            <p:ph idx="1"/>
          </p:nvPr>
        </p:nvSpPr>
        <p:spPr>
          <a:xfrm>
            <a:off x="628650" y="2401330"/>
            <a:ext cx="5098053" cy="3719384"/>
          </a:xfrm>
          <a:prstGeom prst="rect">
            <a:avLst/>
          </a:prstGeom>
        </p:spPr>
        <p:txBody>
          <a:bodyPr spcFirstLastPara="1" lIns="91425" tIns="91425" rIns="91425" bIns="91425" anchorCtr="0">
            <a:normAutofit fontScale="85000" lnSpcReduction="10000"/>
          </a:bodyPr>
          <a:lstStyle/>
          <a:p>
            <a:pPr marL="482600" lvl="0" indent="-45720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400" dirty="0"/>
              <a:t>Sleeping bag</a:t>
            </a:r>
          </a:p>
          <a:p>
            <a:pPr marL="482600" lvl="0" indent="-45720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400" dirty="0"/>
              <a:t>Rain jacket and pants</a:t>
            </a:r>
          </a:p>
          <a:p>
            <a:pPr marL="482600" lvl="0" indent="-45720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400" dirty="0"/>
              <a:t>Light hiking boots</a:t>
            </a:r>
          </a:p>
          <a:p>
            <a:pPr marL="482600" lvl="0" indent="-45720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400" dirty="0"/>
              <a:t>Sneakers/Tennis shoes</a:t>
            </a:r>
          </a:p>
          <a:p>
            <a:pPr marL="482600" lvl="0" indent="-45720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400" dirty="0"/>
              <a:t>Fleece or wool sweater </a:t>
            </a:r>
          </a:p>
          <a:p>
            <a:pPr marL="482600" lvl="0" indent="-45720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400" dirty="0"/>
              <a:t>Warm hat</a:t>
            </a:r>
          </a:p>
          <a:p>
            <a:pPr marL="482600" lvl="0" indent="-45720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400" dirty="0"/>
              <a:t>Water bottle</a:t>
            </a:r>
          </a:p>
          <a:p>
            <a:pPr marL="482600" lvl="0" indent="-457200" rtl="0"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sz="2400" dirty="0"/>
              <a:t>Personal clothing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en-US" sz="1700" dirty="0">
              <a:highlight>
                <a:srgbClr val="FFF29A"/>
              </a:highlight>
            </a:endParaRP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en-US" sz="1700" dirty="0">
              <a:highlight>
                <a:srgbClr val="FFF29A"/>
              </a:highlight>
            </a:endParaRP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/>
              <a:t>A detailed packing list will be sent upon registration. We also have a video that gives you lots of details and options.  </a:t>
            </a:r>
          </a:p>
        </p:txBody>
      </p:sp>
      <p:pic>
        <p:nvPicPr>
          <p:cNvPr id="274" name="Google Shape;274;p3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312428" y="168168"/>
            <a:ext cx="2368195" cy="3168155"/>
          </a:xfrm>
          <a:prstGeom prst="rect">
            <a:avLst/>
          </a:prstGeom>
          <a:noFill/>
        </p:spPr>
      </p:pic>
      <p:pic>
        <p:nvPicPr>
          <p:cNvPr id="273" name="Google Shape;273;p34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5400000">
            <a:off x="6376502" y="3413098"/>
            <a:ext cx="2240045" cy="2996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AA667-AB62-4A90-8A42-A79B1351D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What kind of food will we eat?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814ED-5305-115A-AF4E-A52A72315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Many of the same foods you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enjoy at home! You may eat:</a:t>
            </a:r>
          </a:p>
          <a:p>
            <a:pPr marL="609442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</a:pPr>
            <a:r>
              <a:rPr lang="en-US" dirty="0"/>
              <a:t>Tacos</a:t>
            </a:r>
          </a:p>
          <a:p>
            <a:pPr marL="609442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</a:pPr>
            <a:r>
              <a:rPr lang="en-US" dirty="0"/>
              <a:t>Pasta and sauce</a:t>
            </a:r>
          </a:p>
          <a:p>
            <a:pPr marL="609442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</a:pPr>
            <a:r>
              <a:rPr lang="en-US" dirty="0"/>
              <a:t>Fresh fruits and veggies</a:t>
            </a:r>
          </a:p>
          <a:p>
            <a:pPr marL="609442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</a:pPr>
            <a:r>
              <a:rPr lang="en-US" dirty="0"/>
              <a:t>Macaroni and cheese</a:t>
            </a:r>
          </a:p>
          <a:p>
            <a:pPr marL="609442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</a:pPr>
            <a:r>
              <a:rPr lang="en-US" dirty="0"/>
              <a:t>Peanut butter and jelly</a:t>
            </a:r>
          </a:p>
          <a:p>
            <a:pPr marL="609442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</a:pPr>
            <a:r>
              <a:rPr lang="en-US" dirty="0"/>
              <a:t>Pancakes</a:t>
            </a:r>
          </a:p>
          <a:p>
            <a:pPr marL="457200" lvl="0" indent="-3049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endParaRPr lang="en-US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/>
              <a:t>  </a:t>
            </a:r>
            <a:r>
              <a:rPr lang="en-US" dirty="0"/>
              <a:t>Dietary restrictions are no trouble.</a:t>
            </a:r>
          </a:p>
        </p:txBody>
      </p:sp>
      <p:pic>
        <p:nvPicPr>
          <p:cNvPr id="285" name="Google Shape;285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93250" y="1825625"/>
            <a:ext cx="2651100" cy="278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9526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much does a Flex Trip cost?</a:t>
            </a:r>
            <a:endParaRPr dirty="0"/>
          </a:p>
        </p:txBody>
      </p:sp>
      <p:sp>
        <p:nvSpPr>
          <p:cNvPr id="346" name="Google Shape;346;p44"/>
          <p:cNvSpPr txBox="1">
            <a:spLocks noGrp="1"/>
          </p:cNvSpPr>
          <p:nvPr>
            <p:ph idx="1"/>
          </p:nvPr>
        </p:nvSpPr>
        <p:spPr>
          <a:xfrm>
            <a:off x="628650" y="1603378"/>
            <a:ext cx="7886700" cy="4351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 2024, the cost is ~$75/day/person.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Remember, this includes awesome food, durable equipment, permits, and fun and safe leadership! </a:t>
            </a:r>
            <a:endParaRPr dirty="0"/>
          </a:p>
        </p:txBody>
      </p:sp>
      <p:pic>
        <p:nvPicPr>
          <p:cNvPr id="348" name="Google Shape;34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910317" y="3696200"/>
            <a:ext cx="3864775" cy="28985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D2D27E-B094-28B0-0ED5-72274A5E41FF}"/>
              </a:ext>
            </a:extLst>
          </p:cNvPr>
          <p:cNvSpPr txBox="1"/>
          <p:nvPr/>
        </p:nvSpPr>
        <p:spPr>
          <a:xfrm>
            <a:off x="628650" y="3942734"/>
            <a:ext cx="4261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Our current prices are listed on our website at </a:t>
            </a:r>
            <a:r>
              <a:rPr lang="en-US" sz="2800" dirty="0">
                <a:hlinkClick r:id="rId4"/>
              </a:rPr>
              <a:t>https://nlcbaa.org/summer</a:t>
            </a:r>
            <a:r>
              <a:rPr lang="en-US" sz="2800" dirty="0"/>
              <a:t>.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dirty="0"/>
              <a:t>The town of Ely, MN</a:t>
            </a:r>
            <a:endParaRPr dirty="0"/>
          </a:p>
        </p:txBody>
      </p:sp>
      <p:sp>
        <p:nvSpPr>
          <p:cNvPr id="423" name="Google Shape;423;p5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Zups, Northland Market (grocery stores) or Shopko (pharmacy and department store) can provide you with last minute supplies like batteries and sunscreen</a:t>
            </a:r>
            <a:endParaRPr sz="260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Many outfitters sell outdoor gear and souvenirs</a:t>
            </a:r>
            <a:endParaRPr sz="260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Home to Ely-Bloomenson</a:t>
            </a:r>
            <a:endParaRPr sz="2600"/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" sz="2600"/>
              <a:t>Community Hospital providing </a:t>
            </a:r>
            <a:endParaRPr sz="2600"/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" sz="2600"/>
              <a:t>24-hr Emergency care</a:t>
            </a:r>
            <a:endParaRPr sz="26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pic>
        <p:nvPicPr>
          <p:cNvPr id="425" name="Google Shape;425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9375" y="3727650"/>
            <a:ext cx="3438076" cy="257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The town of Ely, MN</a:t>
            </a:r>
            <a:endParaRPr/>
          </a:p>
        </p:txBody>
      </p:sp>
      <p:sp>
        <p:nvSpPr>
          <p:cNvPr id="431" name="Google Shape;431;p5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●"/>
            </a:pPr>
            <a:r>
              <a:rPr lang="en" sz="2600" dirty="0"/>
              <a:t>Many restaurants, including staff favorites, The Chocolate Moose and Dairy Queen; see the Ely Chamber of Commerce for details</a:t>
            </a:r>
            <a:endParaRPr sz="2600" dirty="0"/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" sz="2600" u="sng" dirty="0">
                <a:solidFill>
                  <a:schemeClr val="hlink"/>
                </a:solidFill>
                <a:hlinkClick r:id="rId3"/>
              </a:rPr>
              <a:t>http://www.ely.org/dining-shopping/dining/restaurants</a:t>
            </a:r>
            <a:endParaRPr sz="260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endParaRPr sz="27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2" name="Rectangle 431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Google Shape;415;p52"/>
          <p:cNvSpPr txBox="1">
            <a:spLocks noGrp="1"/>
          </p:cNvSpPr>
          <p:nvPr>
            <p:ph type="title"/>
          </p:nvPr>
        </p:nvSpPr>
        <p:spPr>
          <a:xfrm>
            <a:off x="630936" y="539578"/>
            <a:ext cx="4485959" cy="1684638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500" dirty="0"/>
              <a:t>What should we see in Ely?</a:t>
            </a:r>
          </a:p>
        </p:txBody>
      </p:sp>
      <p:sp>
        <p:nvSpPr>
          <p:cNvPr id="416" name="Google Shape;416;p52"/>
          <p:cNvSpPr txBox="1">
            <a:spLocks noGrp="1"/>
          </p:cNvSpPr>
          <p:nvPr>
            <p:ph idx="1"/>
          </p:nvPr>
        </p:nvSpPr>
        <p:spPr>
          <a:xfrm>
            <a:off x="628650" y="2409568"/>
            <a:ext cx="4485959" cy="3690551"/>
          </a:xfrm>
          <a:prstGeom prst="rect">
            <a:avLst/>
          </a:prstGeom>
        </p:spPr>
        <p:txBody>
          <a:bodyPr spcFirstLastPara="1" lIns="91425" tIns="91425" rIns="91425" bIns="91425" anchorCtr="0">
            <a:normAutofit fontScale="92500" lnSpcReduction="10000"/>
          </a:bodyPr>
          <a:lstStyle/>
          <a:p>
            <a:pPr marL="495300" lvl="0" indent="-457200" rtl="0">
              <a:spcBef>
                <a:spcPts val="600"/>
              </a:spcBef>
              <a:spcAft>
                <a:spcPts val="0"/>
              </a:spcAft>
              <a:buSzPts val="3000"/>
            </a:pPr>
            <a:r>
              <a:rPr lang="en-US" sz="2400" dirty="0"/>
              <a:t>Ely is home to the </a:t>
            </a:r>
            <a:r>
              <a:rPr lang="en-US" sz="2400" u="sng" dirty="0">
                <a:hlinkClick r:id="rId3"/>
              </a:rPr>
              <a:t>International Wolf Center</a:t>
            </a:r>
            <a:r>
              <a:rPr lang="en-US" sz="2400" dirty="0"/>
              <a:t> and </a:t>
            </a:r>
            <a:r>
              <a:rPr lang="en-US" sz="2400" u="sng" dirty="0">
                <a:hlinkClick r:id="rId4"/>
              </a:rPr>
              <a:t>North American Bear Center</a:t>
            </a:r>
            <a:r>
              <a:rPr lang="en-US" sz="2400" dirty="0"/>
              <a:t>, where you can see the animals live.</a:t>
            </a:r>
          </a:p>
          <a:p>
            <a:pPr marL="495300" lvl="0" indent="-457200" rtl="0">
              <a:spcBef>
                <a:spcPts val="600"/>
              </a:spcBef>
              <a:spcAft>
                <a:spcPts val="0"/>
              </a:spcAft>
              <a:buSzPts val="3000"/>
            </a:pPr>
            <a:r>
              <a:rPr lang="en-US" sz="2400" dirty="0"/>
              <a:t>The Dorothy </a:t>
            </a:r>
            <a:r>
              <a:rPr lang="en-US" sz="2400" dirty="0" err="1"/>
              <a:t>Molter</a:t>
            </a:r>
            <a:r>
              <a:rPr lang="en-US" sz="2400" dirty="0"/>
              <a:t> Museum shares the history of one of the last residents of the BWCAW,  “The </a:t>
            </a:r>
            <a:r>
              <a:rPr lang="en-US" sz="2400" dirty="0" err="1"/>
              <a:t>Rootbeer</a:t>
            </a:r>
            <a:r>
              <a:rPr lang="en-US" sz="2400" dirty="0"/>
              <a:t> Lady.” </a:t>
            </a:r>
          </a:p>
          <a:p>
            <a:pPr marL="495300" lvl="0" indent="-457200" rtl="0">
              <a:spcBef>
                <a:spcPts val="600"/>
              </a:spcBef>
              <a:spcAft>
                <a:spcPts val="0"/>
              </a:spcAft>
              <a:buSzPts val="3000"/>
            </a:pPr>
            <a:r>
              <a:rPr lang="en-US" sz="2400" u="sng" dirty="0">
                <a:hlinkClick r:id="rId5"/>
              </a:rPr>
              <a:t>The Ely Chamber of Commerce</a:t>
            </a:r>
            <a:r>
              <a:rPr lang="en-US" sz="2400" dirty="0"/>
              <a:t> lists these and other attractions that may be of interest. </a:t>
            </a:r>
          </a:p>
        </p:txBody>
      </p:sp>
      <p:pic>
        <p:nvPicPr>
          <p:cNvPr id="418" name="Google Shape;418;p52"/>
          <p:cNvPicPr preferRelativeResize="0"/>
          <p:nvPr/>
        </p:nvPicPr>
        <p:blipFill rotWithShape="1">
          <a:blip r:embed="rId6"/>
          <a:stretch/>
        </p:blipFill>
        <p:spPr>
          <a:xfrm>
            <a:off x="5440061" y="168876"/>
            <a:ext cx="3509318" cy="2631989"/>
          </a:xfrm>
          <a:prstGeom prst="rect">
            <a:avLst/>
          </a:prstGeom>
          <a:noFill/>
        </p:spPr>
      </p:pic>
      <p:pic>
        <p:nvPicPr>
          <p:cNvPr id="417" name="Google Shape;417;p52"/>
          <p:cNvPicPr preferRelativeResize="0"/>
          <p:nvPr/>
        </p:nvPicPr>
        <p:blipFill rotWithShape="1">
          <a:blip r:embed="rId7"/>
          <a:stretch/>
        </p:blipFill>
        <p:spPr>
          <a:xfrm>
            <a:off x="5390639" y="3177753"/>
            <a:ext cx="3608155" cy="2706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8" name="Rectangle 457">
            <a:extLst>
              <a:ext uri="{FF2B5EF4-FFF2-40B4-BE49-F238E27FC236}">
                <a16:creationId xmlns:a16="http://schemas.microsoft.com/office/drawing/2014/main" id="{AAB0F62B-977D-4DD3-8796-EBFA85D7F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Google Shape;445;p56"/>
          <p:cNvSpPr txBox="1">
            <a:spLocks noGrp="1"/>
          </p:cNvSpPr>
          <p:nvPr>
            <p:ph type="title"/>
          </p:nvPr>
        </p:nvSpPr>
        <p:spPr>
          <a:xfrm>
            <a:off x="628650" y="559768"/>
            <a:ext cx="4496735" cy="2220502"/>
          </a:xfrm>
          <a:prstGeom prst="rect">
            <a:avLst/>
          </a:prstGeom>
        </p:spPr>
        <p:txBody>
          <a:bodyPr spcFirstLastPara="1" lIns="91425" tIns="91425" rIns="91425" bIns="9142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500"/>
              <a:t>What else should we see in Northern Minnesota?</a:t>
            </a:r>
          </a:p>
        </p:txBody>
      </p:sp>
      <p:sp>
        <p:nvSpPr>
          <p:cNvPr id="447" name="Google Shape;447;p56"/>
          <p:cNvSpPr txBox="1">
            <a:spLocks noGrp="1"/>
          </p:cNvSpPr>
          <p:nvPr>
            <p:ph idx="1"/>
          </p:nvPr>
        </p:nvSpPr>
        <p:spPr>
          <a:xfrm>
            <a:off x="628649" y="2953386"/>
            <a:ext cx="4496735" cy="3163209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The North Shore of Lake Superior has many beautiful natural areas and </a:t>
            </a:r>
            <a:r>
              <a:rPr lang="en-US" u="sng" dirty="0">
                <a:hlinkClick r:id="rId3"/>
              </a:rPr>
              <a:t>waterfalls</a:t>
            </a:r>
            <a:r>
              <a:rPr lang="en-US" dirty="0"/>
              <a:t>, and is also home to the </a:t>
            </a:r>
            <a:r>
              <a:rPr lang="en-US" u="sng" dirty="0">
                <a:hlinkClick r:id="rId4"/>
              </a:rPr>
              <a:t>Split Rock Lighthouse</a:t>
            </a:r>
            <a:r>
              <a:rPr lang="en-US" dirty="0"/>
              <a:t>. </a:t>
            </a:r>
          </a:p>
        </p:txBody>
      </p:sp>
      <p:pic>
        <p:nvPicPr>
          <p:cNvPr id="446" name="Google Shape;446;p56"/>
          <p:cNvPicPr preferRelativeResize="0"/>
          <p:nvPr/>
        </p:nvPicPr>
        <p:blipFill rotWithShape="1">
          <a:blip r:embed="rId5"/>
          <a:stretch/>
        </p:blipFill>
        <p:spPr>
          <a:xfrm>
            <a:off x="5396847" y="762207"/>
            <a:ext cx="3132402" cy="2349301"/>
          </a:xfrm>
          <a:prstGeom prst="rect">
            <a:avLst/>
          </a:prstGeom>
          <a:noFill/>
        </p:spPr>
      </p:pic>
      <p:pic>
        <p:nvPicPr>
          <p:cNvPr id="448" name="Google Shape;448;p56"/>
          <p:cNvPicPr preferRelativeResize="0"/>
          <p:nvPr/>
        </p:nvPicPr>
        <p:blipFill rotWithShape="1">
          <a:blip r:embed="rId6"/>
          <a:stretch/>
        </p:blipFill>
        <p:spPr>
          <a:xfrm>
            <a:off x="5396847" y="3744101"/>
            <a:ext cx="3132402" cy="2341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0" name="Rectangle 459">
            <a:extLst>
              <a:ext uri="{FF2B5EF4-FFF2-40B4-BE49-F238E27FC236}">
                <a16:creationId xmlns:a16="http://schemas.microsoft.com/office/drawing/2014/main" id="{B80816F2-EFB0-44E7-94C9-B65CB34D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Google Shape;453;p57"/>
          <p:cNvSpPr txBox="1">
            <a:spLocks noGrp="1"/>
          </p:cNvSpPr>
          <p:nvPr>
            <p:ph type="title"/>
          </p:nvPr>
        </p:nvSpPr>
        <p:spPr>
          <a:xfrm>
            <a:off x="628650" y="525195"/>
            <a:ext cx="4498532" cy="2806506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500" dirty="0"/>
              <a:t>What else should we see in Northern Minnesota?</a:t>
            </a:r>
          </a:p>
        </p:txBody>
      </p:sp>
      <p:sp>
        <p:nvSpPr>
          <p:cNvPr id="454" name="Google Shape;454;p57"/>
          <p:cNvSpPr txBox="1">
            <a:spLocks noGrp="1"/>
          </p:cNvSpPr>
          <p:nvPr>
            <p:ph idx="1"/>
          </p:nvPr>
        </p:nvSpPr>
        <p:spPr>
          <a:xfrm>
            <a:off x="628650" y="3526300"/>
            <a:ext cx="4498532" cy="2588458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457200" lvl="0" indent="-419100" rtl="0">
              <a:spcBef>
                <a:spcPts val="600"/>
              </a:spcBef>
              <a:spcAft>
                <a:spcPts val="0"/>
              </a:spcAft>
              <a:buSzPts val="3000"/>
            </a:pPr>
            <a:r>
              <a:rPr lang="en-US" sz="2400" dirty="0"/>
              <a:t>The </a:t>
            </a:r>
            <a:r>
              <a:rPr lang="en-US" sz="2400" u="sng" dirty="0">
                <a:hlinkClick r:id="rId3"/>
              </a:rPr>
              <a:t>Bois Forte Ojibwe Heritage Museum</a:t>
            </a:r>
            <a:r>
              <a:rPr lang="en-US" sz="2400" dirty="0"/>
              <a:t> is in nearby Tower, MN</a:t>
            </a: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en-US" sz="2400" u="sng" dirty="0">
                <a:hlinkClick r:id="rId4"/>
              </a:rPr>
              <a:t>Duluth </a:t>
            </a:r>
            <a:r>
              <a:rPr lang="en-US" sz="2400" dirty="0"/>
              <a:t>has lots to explore with the waterfront on Lake Superior, shopping, and an aquarium and a zoo. 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endParaRPr lang="en-US" sz="1700" dirty="0"/>
          </a:p>
        </p:txBody>
      </p:sp>
      <p:pic>
        <p:nvPicPr>
          <p:cNvPr id="455" name="Google Shape;455;p57"/>
          <p:cNvPicPr preferRelativeResize="0"/>
          <p:nvPr/>
        </p:nvPicPr>
        <p:blipFill rotWithShape="1">
          <a:blip r:embed="rId5"/>
          <a:stretch/>
        </p:blipFill>
        <p:spPr>
          <a:xfrm>
            <a:off x="5385640" y="988181"/>
            <a:ext cx="3627390" cy="48853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7" name="Rectangle 446">
            <a:extLst>
              <a:ext uri="{FF2B5EF4-FFF2-40B4-BE49-F238E27FC236}">
                <a16:creationId xmlns:a16="http://schemas.microsoft.com/office/drawing/2014/main" id="{D19BB8BE-1351-4D9B-B761-F84A0B5B6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Google Shape;437;p55"/>
          <p:cNvSpPr txBox="1">
            <a:spLocks noGrp="1"/>
          </p:cNvSpPr>
          <p:nvPr>
            <p:ph type="title"/>
          </p:nvPr>
        </p:nvSpPr>
        <p:spPr>
          <a:xfrm>
            <a:off x="628649" y="573741"/>
            <a:ext cx="2839165" cy="2199341"/>
          </a:xfrm>
          <a:prstGeom prst="rect">
            <a:avLst/>
          </a:prstGeom>
        </p:spPr>
        <p:txBody>
          <a:bodyPr spcFirstLastPara="1" lIns="91425" tIns="91425" rIns="91425" bIns="9142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500"/>
              <a:t>What else should we see in Northern Minnesota?</a:t>
            </a:r>
          </a:p>
        </p:txBody>
      </p:sp>
      <p:sp>
        <p:nvSpPr>
          <p:cNvPr id="438" name="Google Shape;438;p55"/>
          <p:cNvSpPr txBox="1">
            <a:spLocks noGrp="1"/>
          </p:cNvSpPr>
          <p:nvPr>
            <p:ph idx="1"/>
          </p:nvPr>
        </p:nvSpPr>
        <p:spPr>
          <a:xfrm>
            <a:off x="628649" y="2982260"/>
            <a:ext cx="2811331" cy="3149600"/>
          </a:xfrm>
          <a:prstGeom prst="rect">
            <a:avLst/>
          </a:prstGeom>
        </p:spPr>
        <p:txBody>
          <a:bodyPr spcFirstLastPara="1" lIns="91425" tIns="91425" rIns="91425" bIns="91425" anchorCtr="0">
            <a:normAutofit lnSpcReduction="10000"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-US" sz="2400" dirty="0"/>
              <a:t>Go explore beneath the earth’s surface at </a:t>
            </a:r>
            <a:r>
              <a:rPr lang="en-US" sz="2400" u="sng" dirty="0">
                <a:hlinkClick r:id="rId3"/>
              </a:rPr>
              <a:t>Soudan Underground Mine State Park</a:t>
            </a:r>
            <a:r>
              <a:rPr lang="en-US" sz="2400" dirty="0"/>
              <a:t> or learn more about past and present mining at the </a:t>
            </a:r>
            <a:r>
              <a:rPr lang="en-US" sz="2400" u="sng" dirty="0">
                <a:hlinkClick r:id="rId4"/>
              </a:rPr>
              <a:t>Minnesota Discovery Center</a:t>
            </a:r>
            <a:r>
              <a:rPr lang="en-US" sz="2400" dirty="0"/>
              <a:t>.</a:t>
            </a:r>
          </a:p>
        </p:txBody>
      </p:sp>
      <p:pic>
        <p:nvPicPr>
          <p:cNvPr id="439" name="Google Shape;439;p55"/>
          <p:cNvPicPr preferRelativeResize="0"/>
          <p:nvPr/>
        </p:nvPicPr>
        <p:blipFill rotWithShape="1">
          <a:blip r:embed="rId5"/>
          <a:stretch/>
        </p:blipFill>
        <p:spPr>
          <a:xfrm>
            <a:off x="3743850" y="1639687"/>
            <a:ext cx="4771500" cy="3578625"/>
          </a:xfrm>
          <a:prstGeom prst="rect">
            <a:avLst/>
          </a:prstGeom>
          <a:noFill/>
        </p:spPr>
      </p:pic>
      <p:sp>
        <p:nvSpPr>
          <p:cNvPr id="440" name="Google Shape;440;p55"/>
          <p:cNvSpPr txBox="1"/>
          <p:nvPr/>
        </p:nvSpPr>
        <p:spPr>
          <a:xfrm>
            <a:off x="3743850" y="4860450"/>
            <a:ext cx="4771500" cy="35786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sym typeface="Arial"/>
              </a:rPr>
              <a:t>Canoe Base Guides and Guides-in-Training take a tour of the Soudan Underground Mine on a day off.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7" name="Rectangle 14346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2EB5A7-7ADF-E7AE-7783-DDB066622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58141"/>
            <a:ext cx="78867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portage our gear between lakes.</a:t>
            </a:r>
          </a:p>
        </p:txBody>
      </p:sp>
      <p:pic>
        <p:nvPicPr>
          <p:cNvPr id="14338" name="Picture 2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CEBFE39B-FD95-78C1-138A-A7FE611F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5842" y="557189"/>
            <a:ext cx="6172314" cy="46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0" name="Rectangle 3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Google Shape;307;p38"/>
          <p:cNvSpPr txBox="1">
            <a:spLocks noGrp="1"/>
          </p:cNvSpPr>
          <p:nvPr>
            <p:ph type="title"/>
          </p:nvPr>
        </p:nvSpPr>
        <p:spPr>
          <a:xfrm>
            <a:off x="532790" y="681037"/>
            <a:ext cx="3060659" cy="1788811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/>
              <a:t>Let’s do this. </a:t>
            </a:r>
          </a:p>
        </p:txBody>
      </p:sp>
      <p:sp>
        <p:nvSpPr>
          <p:cNvPr id="306" name="Google Shape;306;p38"/>
          <p:cNvSpPr txBox="1">
            <a:spLocks noGrp="1"/>
          </p:cNvSpPr>
          <p:nvPr>
            <p:ph idx="1"/>
          </p:nvPr>
        </p:nvSpPr>
        <p:spPr>
          <a:xfrm>
            <a:off x="532791" y="2630161"/>
            <a:ext cx="3060660" cy="3546801"/>
          </a:xfrm>
          <a:prstGeom prst="rect">
            <a:avLst/>
          </a:prstGeom>
        </p:spPr>
        <p:txBody>
          <a:bodyPr spcFirstLastPara="1" lIns="91425" tIns="91425" rIns="91425" bIns="91425" anchorCtr="0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Apply for our </a:t>
            </a:r>
            <a:r>
              <a:rPr lang="en-US" sz="2000" dirty="0">
                <a:hlinkClick r:id="rId3"/>
              </a:rPr>
              <a:t>Destination</a:t>
            </a:r>
            <a:r>
              <a:rPr lang="en-US" sz="2000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And check out our camp guide in the spring at </a:t>
            </a:r>
            <a:r>
              <a:rPr lang="en-US" sz="2000" dirty="0">
                <a:hlinkClick r:id="rId4"/>
              </a:rPr>
              <a:t>https://www.girlscoutslp.org/en/members/for-girl-scouts/camp-and-outdoors.html</a:t>
            </a:r>
            <a:r>
              <a:rPr lang="en-US" sz="2000" dirty="0"/>
              <a:t> to join a standard trip.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Join our mailing list at </a:t>
            </a:r>
            <a:r>
              <a:rPr lang="en-US" sz="2000" dirty="0">
                <a:hlinkClick r:id="rId5"/>
              </a:rPr>
              <a:t>http://nlcbaa.org</a:t>
            </a:r>
            <a:r>
              <a:rPr lang="en-US" sz="2000" dirty="0"/>
              <a:t> to learn when flex trip sign ups are due each fall.</a:t>
            </a:r>
          </a:p>
        </p:txBody>
      </p:sp>
      <p:sp>
        <p:nvSpPr>
          <p:cNvPr id="322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6927" y="640091"/>
            <a:ext cx="469959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569B62-1B4A-0A1A-4F6F-4DFFC1C9E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5" r="14542" b="1"/>
          <a:stretch/>
        </p:blipFill>
        <p:spPr bwMode="auto">
          <a:xfrm>
            <a:off x="4081301" y="804672"/>
            <a:ext cx="4450842" cy="52486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dirty="0"/>
              <a:t>See You in the Northwoods!</a:t>
            </a:r>
            <a:endParaRPr dirty="0"/>
          </a:p>
        </p:txBody>
      </p:sp>
      <p:pic>
        <p:nvPicPr>
          <p:cNvPr id="326" name="Google Shape;32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0188" y="1567000"/>
            <a:ext cx="6623622" cy="49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6" name="Rectangle 12305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0B82D2-DBCB-C413-CA1B-F4BE6122C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216" y="552182"/>
            <a:ext cx="449913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/>
              <a:t>It’s like hiking with a canoe on your head.</a:t>
            </a:r>
          </a:p>
        </p:txBody>
      </p:sp>
      <p:pic>
        <p:nvPicPr>
          <p:cNvPr id="12291" name="Picture 2" descr="Image may contain: shoes, tree, outdoor and nature">
            <a:extLst>
              <a:ext uri="{FF2B5EF4-FFF2-40B4-BE49-F238E27FC236}">
                <a16:creationId xmlns:a16="http://schemas.microsoft.com/office/drawing/2014/main" id="{1E35945E-8E84-3162-D513-55B4F6131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r="14753"/>
          <a:stretch/>
        </p:blipFill>
        <p:spPr bwMode="auto">
          <a:xfrm>
            <a:off x="20" y="10"/>
            <a:ext cx="3744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29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6" name="Rectangle 17415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3E859-CF70-6341-3D05-69097C15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86423"/>
            <a:ext cx="7886700" cy="1114382"/>
          </a:xfrm>
        </p:spPr>
        <p:txBody>
          <a:bodyPr>
            <a:normAutofit/>
          </a:bodyPr>
          <a:lstStyle/>
          <a:p>
            <a:pPr algn="ctr"/>
            <a:r>
              <a:rPr lang="en-US" altLang="en-US" sz="3500"/>
              <a:t>We use teamwork and technique all day, every day.</a:t>
            </a:r>
            <a:endParaRPr lang="en-US" sz="3500"/>
          </a:p>
        </p:txBody>
      </p:sp>
      <p:pic>
        <p:nvPicPr>
          <p:cNvPr id="17411" name="Picture 2" descr="C:\Users\NLCB\AppData\Local\Temp\Flip Down, by Trina Weisel.jpg">
            <a:extLst>
              <a:ext uri="{FF2B5EF4-FFF2-40B4-BE49-F238E27FC236}">
                <a16:creationId xmlns:a16="http://schemas.microsoft.com/office/drawing/2014/main" id="{46EF80F8-E67A-1C5C-E1D9-9260B49AA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6" b="15302"/>
          <a:stretch/>
        </p:blipFill>
        <p:spPr bwMode="auto">
          <a:xfrm>
            <a:off x="20" y="10"/>
            <a:ext cx="9143980" cy="50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4506</TotalTime>
  <Words>2099</Words>
  <Application>Microsoft Office PowerPoint</Application>
  <PresentationFormat>On-screen Show (4:3)</PresentationFormat>
  <Paragraphs>235</Paragraphs>
  <Slides>71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Arial</vt:lpstr>
      <vt:lpstr>Calibri</vt:lpstr>
      <vt:lpstr>Calibri Light</vt:lpstr>
      <vt:lpstr>GirlScout-TextBook</vt:lpstr>
      <vt:lpstr>Lora</vt:lpstr>
      <vt:lpstr>Trebuchet MS</vt:lpstr>
      <vt:lpstr>Trefoil Sans Regular</vt:lpstr>
      <vt:lpstr>Office Theme</vt:lpstr>
      <vt:lpstr>Northern Lakes Girl Scout  Canoe Base</vt:lpstr>
      <vt:lpstr>PowerPoint Presentation</vt:lpstr>
      <vt:lpstr>We are an all Girl Scout wilderness tripping program for youth and adults. </vt:lpstr>
      <vt:lpstr>PowerPoint Presentation</vt:lpstr>
      <vt:lpstr>PowerPoint Presentation</vt:lpstr>
      <vt:lpstr>PowerPoint Presentation</vt:lpstr>
      <vt:lpstr>We portage our gear between lakes.</vt:lpstr>
      <vt:lpstr>It’s like hiking with a canoe on your head.</vt:lpstr>
      <vt:lpstr>We use teamwork and technique all day, every day.</vt:lpstr>
      <vt:lpstr>We use the J-stroke and the C-stroke.</vt:lpstr>
      <vt:lpstr>We get our feet wet.</vt:lpstr>
      <vt:lpstr>We are safety nuts.</vt:lpstr>
      <vt:lpstr>We even wear our boots when we swim.</vt:lpstr>
      <vt:lpstr>We are never without a buddy!</vt:lpstr>
      <vt:lpstr>PowerPoint Presentation</vt:lpstr>
      <vt:lpstr>PowerPoint Presentation</vt:lpstr>
      <vt:lpstr>PowerPoint Presentation</vt:lpstr>
      <vt:lpstr>Sometimes we forget to sleep in the tent. We love stargazing…</vt:lpstr>
      <vt:lpstr>And sunset gazing</vt:lpstr>
      <vt:lpstr>And moongazing</vt:lpstr>
      <vt:lpstr>We still smile when we are knee-high in muck.</vt:lpstr>
      <vt:lpstr>We are pee your pants silly.</vt:lpstr>
      <vt:lpstr>We make good meals out of simple ingredients.</vt:lpstr>
      <vt:lpstr>Our staff are utterly devoted to the program.</vt:lpstr>
      <vt:lpstr>Who are the guides?</vt:lpstr>
      <vt:lpstr>Who are the guides?</vt:lpstr>
      <vt:lpstr>Let’s go!</vt:lpstr>
      <vt:lpstr>We’re in Minnesota!</vt:lpstr>
      <vt:lpstr>Ely, Minnesota </vt:lpstr>
      <vt:lpstr>Our region</vt:lpstr>
      <vt:lpstr>The Boundary Waters Canoe Area Wilderness</vt:lpstr>
      <vt:lpstr>What is the BWCAW?</vt:lpstr>
      <vt:lpstr>What is the BWCAW?</vt:lpstr>
      <vt:lpstr>What to expect on your guided Girl Scout canoe trip</vt:lpstr>
      <vt:lpstr>Arrival Day at the NLCB</vt:lpstr>
      <vt:lpstr>What else do we do on the first day?</vt:lpstr>
      <vt:lpstr>You will attend our Safety Talk in the Program Center.</vt:lpstr>
      <vt:lpstr>Day 2 and beyond</vt:lpstr>
      <vt:lpstr>Your crew of 9 or fewer people will be traveling and camping by itself, although you will probably see other crews along the way.</vt:lpstr>
      <vt:lpstr>Layover Day!</vt:lpstr>
      <vt:lpstr>PowerPoint Presentation</vt:lpstr>
      <vt:lpstr>You will likely eat PANCAKES and PIZZA</vt:lpstr>
      <vt:lpstr>PowerPoint Presentation</vt:lpstr>
      <vt:lpstr>PowerPoint Presentation</vt:lpstr>
      <vt:lpstr>PowerPoint Presentation</vt:lpstr>
      <vt:lpstr>Your last day on the water</vt:lpstr>
      <vt:lpstr>Our trips end with an unparalleled feeling of accomplishment.</vt:lpstr>
      <vt:lpstr>Okay, I’m sold. What’s next? </vt:lpstr>
      <vt:lpstr>What is a Destination?</vt:lpstr>
      <vt:lpstr>North Country Rock-N-Wilderness includes a whitewater adventure, ropes course, and a 7 to 10-day canoe trip</vt:lpstr>
      <vt:lpstr>Standard Trips</vt:lpstr>
      <vt:lpstr>Flex Trips</vt:lpstr>
      <vt:lpstr>I’m bringing a crew! FAQ</vt:lpstr>
      <vt:lpstr>How do I get to Ely, Minnesota?</vt:lpstr>
      <vt:lpstr>When do I arrive?</vt:lpstr>
      <vt:lpstr>What is the Janette Pollay house and how can we use it?</vt:lpstr>
      <vt:lpstr>How many people can come?</vt:lpstr>
      <vt:lpstr>Your Girl Scout Crew</vt:lpstr>
      <vt:lpstr>Can adults come? What qualifications do they need?</vt:lpstr>
      <vt:lpstr>What kind of gear does the NLCB provide?</vt:lpstr>
      <vt:lpstr>What kind of gear should participants bring?</vt:lpstr>
      <vt:lpstr>What kind of food will we eat?</vt:lpstr>
      <vt:lpstr>How much does a Flex Trip cost?</vt:lpstr>
      <vt:lpstr>The town of Ely, MN</vt:lpstr>
      <vt:lpstr>The town of Ely, MN</vt:lpstr>
      <vt:lpstr>What should we see in Ely?</vt:lpstr>
      <vt:lpstr>What else should we see in Northern Minnesota?</vt:lpstr>
      <vt:lpstr>What else should we see in Northern Minnesota?</vt:lpstr>
      <vt:lpstr>What else should we see in Northern Minnesota?</vt:lpstr>
      <vt:lpstr>Let’s do this. </vt:lpstr>
      <vt:lpstr>See You in the Northwoods!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Destinations</dc:title>
  <dc:creator>Cynthia Hagan</dc:creator>
  <cp:lastModifiedBy>Cynthia Hagan</cp:lastModifiedBy>
  <cp:revision>6</cp:revision>
  <dcterms:created xsi:type="dcterms:W3CDTF">2024-01-10T22:22:21Z</dcterms:created>
  <dcterms:modified xsi:type="dcterms:W3CDTF">2024-01-23T00:29:39Z</dcterms:modified>
</cp:coreProperties>
</file>